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77" r:id="rId6"/>
    <p:sldId id="268" r:id="rId7"/>
    <p:sldId id="269" r:id="rId8"/>
    <p:sldId id="270" r:id="rId9"/>
    <p:sldId id="271" r:id="rId10"/>
    <p:sldId id="273" r:id="rId11"/>
    <p:sldId id="275" r:id="rId12"/>
    <p:sldId id="276" r:id="rId13"/>
    <p:sldId id="272" r:id="rId14"/>
    <p:sldId id="274" r:id="rId15"/>
    <p:sldId id="256" r:id="rId16"/>
    <p:sldId id="263" r:id="rId17"/>
    <p:sldId id="257" r:id="rId18"/>
    <p:sldId id="258" r:id="rId19"/>
    <p:sldId id="259" r:id="rId20"/>
    <p:sldId id="260" r:id="rId21"/>
    <p:sldId id="261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 Screens" id="{188AF2C0-8B3A-44F1-A762-B29DE6762099}">
          <p14:sldIdLst>
            <p14:sldId id="264"/>
            <p14:sldId id="265"/>
            <p14:sldId id="266"/>
            <p14:sldId id="267"/>
            <p14:sldId id="277"/>
            <p14:sldId id="268"/>
            <p14:sldId id="269"/>
            <p14:sldId id="270"/>
            <p14:sldId id="271"/>
            <p14:sldId id="273"/>
            <p14:sldId id="275"/>
            <p14:sldId id="276"/>
            <p14:sldId id="272"/>
            <p14:sldId id="274"/>
            <p14:sldId id="256"/>
          </p14:sldIdLst>
        </p14:section>
        <p14:section name="Validation" id="{040E840B-C892-40E0-8A98-933E980EA548}">
          <p14:sldIdLst>
            <p14:sldId id="263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5F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6" y="10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B118-4EA0-43C8-9E6A-155B553F5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5142A-1C43-44E0-AD5F-0EA1E8816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08E9F-261A-4BCA-BA95-FD14270E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3A4C6-B4CF-4B6C-A0D8-C93FFB4E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3B381-D303-4381-94CF-F45A26B5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9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3C5F-37EE-4B74-87BD-4838D607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17003-A224-4CC4-9B0F-D73A2F434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5AF71-BE4B-4478-87EF-0EB589DC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0486B-64B2-4FF6-A8A2-F274475D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FC09-7B6E-4661-BB29-F0F7C52A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5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B7334-EF10-4A2B-8610-62173A625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63CBE-433F-413A-88B6-B89733E3E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BCCA4-A472-486C-B327-B0B0EAB1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84CCC-CC06-4CFE-B9CB-EB96A732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11532-5693-4A37-81DD-C6299938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50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F95B-C402-4405-8E4D-F238BDE6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9771-8083-4220-A395-53462CD57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16235-261A-427E-A156-DC087480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823D7-D781-4BB2-B5C8-A84E1E6F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991B2-8E54-40AF-A4C7-0327BDF0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5018-94D6-40EB-9AF1-016912B9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EC2C6-6B91-4EE3-8865-EAD0D39B6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A87F5-3CF3-415D-9DB9-AD960C83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81C42-16D1-4E69-9B52-B53D32BC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61853-9F5C-4B2C-9778-1F70492C9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6FDA-4A3D-4AA3-ADCA-B62DAEDC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D6BF2-DB8F-4B7A-8280-0B7758420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4F453-46DB-4192-AF63-27B1A75B7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BC5DE-60FC-4497-84DF-C8B07C4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5D5C-27EA-4124-B766-0A6A5BE2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F2C44-0154-4F4B-96B8-1CC55698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EDF2-BA0A-4FF8-B776-2DE14748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02FDE-6341-4F25-9749-434D80565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17D40-A5A0-407E-B478-99BABEF79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BDEAD-950B-4957-9BE1-AF91C74F6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EFC5A-BEF0-4972-840C-D7F82F934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72538-1BA8-4A4B-AABE-2AE1A0D7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63758-4B23-4483-B2E2-0997DE02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3C1AF7-3B31-4433-852A-E9C6407B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4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2F8E-2B2E-41BA-8C77-DEB28D96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AED8C-5935-4797-97BC-24E4D86E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9831B-0B6B-45D8-8D65-6C8B9C0D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5AE6F-7918-47CF-BAE5-9568B7E4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0D88F-093F-4FBE-AE90-F69E2908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7A4FB-C754-430F-90C4-4F1C5581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694E-7639-4A32-8807-26110993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0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D704-840A-4365-847C-029E1FF7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1855F-512B-4695-9DE6-551415654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877C9-56F7-4FBB-B757-31DF2D779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3660D-2619-42F0-BFB0-EA5CAE2A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310C9-4636-4F3F-833C-7FB72391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EDCF0-088F-4DC4-B251-6CADF906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6C13-3DF7-41DE-B263-8376FC90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3E23E-9465-4DA9-95A8-80B78933C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CB37C-6777-46EC-8E5A-B9CE7B2E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C50AB-71B6-481C-9F6F-F3192988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1948D-8185-42E3-8E5B-ABF3A551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0662-C09D-4ED1-8A8C-F5E3FE8C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AEAA6-E512-41AC-9406-6E86205D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D6A6E-FD6B-45A0-9C3C-7B61213A1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0A680-A241-4E57-8A3A-9CAC724FA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615F0-8DB8-4C6C-A13B-A0849A794FE8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FB066-3280-4442-A737-A60CF00BC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9F946-7C30-4681-A71F-E76E12F7D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18553-04BA-4D8E-9DF9-6791CCB53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92180-7A5A-4EC4-8129-62608445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4" y="0"/>
            <a:ext cx="10457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BA3071-4DB0-4989-A1C9-385216D84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" r="8879" b="20000"/>
          <a:stretch/>
        </p:blipFill>
        <p:spPr>
          <a:xfrm>
            <a:off x="0" y="-118872"/>
            <a:ext cx="12192000" cy="70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7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14BB2D-8A3A-47F2-983D-127DE7899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" r="8879" b="20000"/>
          <a:stretch/>
        </p:blipFill>
        <p:spPr>
          <a:xfrm>
            <a:off x="0" y="-118872"/>
            <a:ext cx="12192000" cy="7015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1A581-C00D-4CC1-B6D8-6BB71519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8" y="621792"/>
            <a:ext cx="113308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AB723-183D-42E3-B70A-F093A335B0BD}"/>
              </a:ext>
            </a:extLst>
          </p:cNvPr>
          <p:cNvSpPr/>
          <p:nvPr/>
        </p:nvSpPr>
        <p:spPr>
          <a:xfrm>
            <a:off x="1061720" y="657352"/>
            <a:ext cx="9494520" cy="5613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24FC5-0A14-402F-8F8B-4059CF686310}"/>
              </a:ext>
            </a:extLst>
          </p:cNvPr>
          <p:cNvGrpSpPr/>
          <p:nvPr/>
        </p:nvGrpSpPr>
        <p:grpSpPr>
          <a:xfrm>
            <a:off x="1164019" y="1693213"/>
            <a:ext cx="4628778" cy="3829137"/>
            <a:chOff x="1590968" y="309830"/>
            <a:chExt cx="5088099" cy="42091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CACA39-ACFE-4F54-90CA-FA114FB2D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56" t="2378" r="7015" b="703"/>
            <a:stretch/>
          </p:blipFill>
          <p:spPr>
            <a:xfrm>
              <a:off x="1590968" y="309830"/>
              <a:ext cx="5088099" cy="420911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8E8D647-5EFA-4718-B709-58744839EC92}"/>
                </a:ext>
              </a:extLst>
            </p:cNvPr>
            <p:cNvCxnSpPr/>
            <p:nvPr/>
          </p:nvCxnSpPr>
          <p:spPr>
            <a:xfrm flipH="1">
              <a:off x="4241800" y="2026920"/>
              <a:ext cx="71120" cy="19304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6E467B-6342-4A56-B156-CDE1BB5B4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8138" y="1742440"/>
              <a:ext cx="63182" cy="116523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9B495E-FCDA-4EA6-88F6-53B65E726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5888" y="2520950"/>
              <a:ext cx="80963" cy="1270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8A133-B307-41D0-8276-BFC0061E6437}"/>
              </a:ext>
            </a:extLst>
          </p:cNvPr>
          <p:cNvSpPr txBox="1"/>
          <p:nvPr/>
        </p:nvSpPr>
        <p:spPr>
          <a:xfrm>
            <a:off x="1659205" y="711545"/>
            <a:ext cx="4341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Your 13</a:t>
            </a:r>
            <a:r>
              <a:rPr lang="en-US" b="1" baseline="30000" dirty="0">
                <a:latin typeface="Raleway" panose="020B0503030101060003" pitchFamily="34" charset="0"/>
              </a:rPr>
              <a:t>th</a:t>
            </a:r>
            <a:r>
              <a:rPr lang="en-US" b="1" dirty="0">
                <a:latin typeface="Raleway" panose="020B0503030101060003" pitchFamily="34" charset="0"/>
              </a:rPr>
              <a:t> mission</a:t>
            </a:r>
          </a:p>
          <a:p>
            <a:r>
              <a:rPr lang="en-US" sz="1600" dirty="0">
                <a:latin typeface="Raleway" panose="020B0503030101060003" pitchFamily="34" charset="0"/>
              </a:rPr>
              <a:t>Explore 500 ft of Dell Valle, MX. Find, label, and rate sidewalk accessibility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3C3D8-54DA-4965-A451-BE95A0722C0C}"/>
              </a:ext>
            </a:extLst>
          </p:cNvPr>
          <p:cNvSpPr txBox="1"/>
          <p:nvPr/>
        </p:nvSpPr>
        <p:spPr>
          <a:xfrm>
            <a:off x="-1299212" y="-656733"/>
            <a:ext cx="18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Dell Valle, MX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5A3363-9D6F-4EF2-B376-79E4EE189FC3}"/>
              </a:ext>
            </a:extLst>
          </p:cNvPr>
          <p:cNvGrpSpPr/>
          <p:nvPr/>
        </p:nvGrpSpPr>
        <p:grpSpPr>
          <a:xfrm>
            <a:off x="4697406" y="-1665307"/>
            <a:ext cx="3769950" cy="1077746"/>
            <a:chOff x="595908" y="1136276"/>
            <a:chExt cx="3769950" cy="10777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087F2B-6565-4EBC-9ED6-81B7DF61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917" y="1416504"/>
              <a:ext cx="435451" cy="3624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FA257E-26C0-4079-BEBD-B7066B42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3471" y="1397427"/>
              <a:ext cx="390014" cy="36244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96BD20-E8B4-4E10-B14B-992E2E87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4010" y="1397427"/>
              <a:ext cx="390014" cy="362446"/>
            </a:xfrm>
            <a:prstGeom prst="rect">
              <a:avLst/>
            </a:prstGeom>
          </p:spPr>
        </p:pic>
        <p:pic>
          <p:nvPicPr>
            <p:cNvPr id="24" name="Picture 23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FB607DD1-8844-44F3-964C-76899D57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1984847" y="1378331"/>
              <a:ext cx="247860" cy="4221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582CF6-968D-4BD7-AFB7-497999D489BB}"/>
                </a:ext>
              </a:extLst>
            </p:cNvPr>
            <p:cNvSpPr txBox="1"/>
            <p:nvPr/>
          </p:nvSpPr>
          <p:spPr>
            <a:xfrm>
              <a:off x="2014296" y="1751526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1CF953-4E20-4E1A-A536-09B808E913E0}"/>
                </a:ext>
              </a:extLst>
            </p:cNvPr>
            <p:cNvSpPr txBox="1"/>
            <p:nvPr/>
          </p:nvSpPr>
          <p:spPr>
            <a:xfrm>
              <a:off x="2487683" y="1751524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A17A3-C7AB-4E2F-8DCB-81AE87F4F54B}"/>
                </a:ext>
              </a:extLst>
            </p:cNvPr>
            <p:cNvSpPr txBox="1"/>
            <p:nvPr/>
          </p:nvSpPr>
          <p:spPr>
            <a:xfrm>
              <a:off x="3852859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E3F211-0F6A-4813-9C04-6B05199376FA}"/>
                </a:ext>
              </a:extLst>
            </p:cNvPr>
            <p:cNvSpPr txBox="1"/>
            <p:nvPr/>
          </p:nvSpPr>
          <p:spPr>
            <a:xfrm>
              <a:off x="3137928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6A5CE3-2510-43DD-879B-1B07F03DFA6B}"/>
                </a:ext>
              </a:extLst>
            </p:cNvPr>
            <p:cNvSpPr txBox="1"/>
            <p:nvPr/>
          </p:nvSpPr>
          <p:spPr>
            <a:xfrm>
              <a:off x="178262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C7145-C115-4FAF-B168-9CF86BD3B4C8}"/>
                </a:ext>
              </a:extLst>
            </p:cNvPr>
            <p:cNvSpPr txBox="1"/>
            <p:nvPr/>
          </p:nvSpPr>
          <p:spPr>
            <a:xfrm>
              <a:off x="236526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6956F0-DEAE-42AE-858C-FF9A257B1B5F}"/>
                </a:ext>
              </a:extLst>
            </p:cNvPr>
            <p:cNvSpPr txBox="1"/>
            <p:nvPr/>
          </p:nvSpPr>
          <p:spPr>
            <a:xfrm>
              <a:off x="3012348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078FEA-A772-4DC7-A35E-1539376ACCA2}"/>
                </a:ext>
              </a:extLst>
            </p:cNvPr>
            <p:cNvSpPr txBox="1"/>
            <p:nvPr/>
          </p:nvSpPr>
          <p:spPr>
            <a:xfrm>
              <a:off x="3711833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31C2A8-D7B1-4395-B5D7-E9FC8A59F6D0}"/>
                </a:ext>
              </a:extLst>
            </p:cNvPr>
            <p:cNvSpPr txBox="1"/>
            <p:nvPr/>
          </p:nvSpPr>
          <p:spPr>
            <a:xfrm>
              <a:off x="595908" y="1766648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4127A-5D4D-4586-92B8-0DDD70E26D97}"/>
                </a:ext>
              </a:extLst>
            </p:cNvPr>
            <p:cNvSpPr txBox="1"/>
            <p:nvPr/>
          </p:nvSpPr>
          <p:spPr>
            <a:xfrm>
              <a:off x="2015411" y="1952412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154B8F-3230-42D4-B225-029785607B90}"/>
                </a:ext>
              </a:extLst>
            </p:cNvPr>
            <p:cNvSpPr txBox="1"/>
            <p:nvPr/>
          </p:nvSpPr>
          <p:spPr>
            <a:xfrm>
              <a:off x="2488799" y="1952412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0.1 mi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CC9EFB-9D8E-408E-9DAF-B0234CB4B6B1}"/>
                </a:ext>
              </a:extLst>
            </p:cNvPr>
            <p:cNvSpPr txBox="1"/>
            <p:nvPr/>
          </p:nvSpPr>
          <p:spPr>
            <a:xfrm>
              <a:off x="3853974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472FAC-071C-4EAE-8B96-7E3CA05E7F93}"/>
                </a:ext>
              </a:extLst>
            </p:cNvPr>
            <p:cNvSpPr txBox="1"/>
            <p:nvPr/>
          </p:nvSpPr>
          <p:spPr>
            <a:xfrm>
              <a:off x="3139043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4839DE-F114-4C31-8FD7-4D7F53C15C2C}"/>
                </a:ext>
              </a:extLst>
            </p:cNvPr>
            <p:cNvSpPr txBox="1"/>
            <p:nvPr/>
          </p:nvSpPr>
          <p:spPr>
            <a:xfrm>
              <a:off x="598651" y="1960107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Dell Valle: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46" name="Picture 4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4BB402-460C-4C95-8027-B5041E24A1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50" y="657352"/>
            <a:ext cx="469901" cy="80026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D3AEEA-D2A5-463C-9C6C-4FA4F13962DC}"/>
              </a:ext>
            </a:extLst>
          </p:cNvPr>
          <p:cNvGrpSpPr/>
          <p:nvPr/>
        </p:nvGrpSpPr>
        <p:grpSpPr>
          <a:xfrm>
            <a:off x="6868350" y="1071024"/>
            <a:ext cx="2747757" cy="3301469"/>
            <a:chOff x="7522842" y="1295215"/>
            <a:chExt cx="2747757" cy="330146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91A6EF1-545C-4620-8731-272F44434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390" t="71829" r="53726" b="17726"/>
            <a:stretch/>
          </p:blipFill>
          <p:spPr>
            <a:xfrm>
              <a:off x="7536846" y="1524274"/>
              <a:ext cx="2663375" cy="6378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72B893-DEEC-492D-B1A1-8424D9A0D4E7}"/>
                </a:ext>
              </a:extLst>
            </p:cNvPr>
            <p:cNvSpPr txBox="1"/>
            <p:nvPr/>
          </p:nvSpPr>
          <p:spPr>
            <a:xfrm>
              <a:off x="7565982" y="1295215"/>
              <a:ext cx="1401331" cy="25391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Missions: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  <a:endPara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BEA6F57-EECA-4251-8F91-8972AC23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47643" y="1320238"/>
              <a:ext cx="189291" cy="20191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A699F5-84E4-4160-BEEF-9045CF9B3651}"/>
                </a:ext>
              </a:extLst>
            </p:cNvPr>
            <p:cNvGrpSpPr/>
            <p:nvPr/>
          </p:nvGrpSpPr>
          <p:grpSpPr>
            <a:xfrm>
              <a:off x="8893954" y="1346223"/>
              <a:ext cx="996259" cy="155448"/>
              <a:chOff x="7600864" y="2449692"/>
              <a:chExt cx="647115" cy="16657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BA9236-E451-476F-AECD-3EADB7B656D0}"/>
                  </a:ext>
                </a:extLst>
              </p:cNvPr>
              <p:cNvSpPr/>
              <p:nvPr/>
            </p:nvSpPr>
            <p:spPr>
              <a:xfrm>
                <a:off x="7600864" y="2449692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488ED8B-A476-4728-9F2F-E955073C15A6}"/>
                  </a:ext>
                </a:extLst>
              </p:cNvPr>
              <p:cNvSpPr/>
              <p:nvPr/>
            </p:nvSpPr>
            <p:spPr>
              <a:xfrm>
                <a:off x="7600864" y="2449692"/>
                <a:ext cx="215705" cy="166578"/>
              </a:xfrm>
              <a:prstGeom prst="rect">
                <a:avLst/>
              </a:prstGeom>
              <a:solidFill>
                <a:srgbClr val="FAD6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800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20%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08C0D3-351F-4B22-9430-286674446D0C}"/>
                </a:ext>
              </a:extLst>
            </p:cNvPr>
            <p:cNvSpPr/>
            <p:nvPr/>
          </p:nvSpPr>
          <p:spPr>
            <a:xfrm>
              <a:off x="7556428" y="2098086"/>
              <a:ext cx="2317301" cy="230831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 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more missions until next mission badge!</a:t>
              </a:r>
              <a:endParaRPr lang="en-US" sz="9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0B4295-E1B6-446B-A7B5-95BE654A3ECA}"/>
                </a:ext>
              </a:extLst>
            </p:cNvPr>
            <p:cNvSpPr txBox="1"/>
            <p:nvPr/>
          </p:nvSpPr>
          <p:spPr>
            <a:xfrm>
              <a:off x="7556428" y="2419151"/>
              <a:ext cx="1771127" cy="2539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Labels: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2BE2C35-4E43-4623-92BD-BC47090B3D33}"/>
                </a:ext>
              </a:extLst>
            </p:cNvPr>
            <p:cNvGrpSpPr/>
            <p:nvPr/>
          </p:nvGrpSpPr>
          <p:grpSpPr>
            <a:xfrm>
              <a:off x="8893954" y="2468487"/>
              <a:ext cx="996261" cy="155448"/>
              <a:chOff x="7600863" y="2374604"/>
              <a:chExt cx="647116" cy="16657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55C8D0-D16C-45F3-8B91-405445B46815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A9F6B85-1797-46F0-B339-ED2B74746762}"/>
                  </a:ext>
                </a:extLst>
              </p:cNvPr>
              <p:cNvSpPr/>
              <p:nvPr/>
            </p:nvSpPr>
            <p:spPr>
              <a:xfrm>
                <a:off x="7600863" y="2374604"/>
                <a:ext cx="118789" cy="166577"/>
              </a:xfrm>
              <a:prstGeom prst="rect">
                <a:avLst/>
              </a:prstGeom>
              <a:solidFill>
                <a:srgbClr val="2D2A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rIns="0" rtlCol="0" anchor="ctr"/>
              <a:lstStyle/>
              <a:p>
                <a:r>
                  <a:rPr lang="en-US" sz="800" dirty="0">
                    <a:latin typeface="Segoe Condensed" panose="020B0606040200020203" pitchFamily="34" charset="0"/>
                  </a:rPr>
                  <a:t>3%</a:t>
                </a:r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B066ECA-57A0-4AD3-A342-C378102A9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36846" y="2694286"/>
              <a:ext cx="2601487" cy="48990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B4AC863-E888-417E-8EAF-CFE34F97B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77692" y="2444941"/>
              <a:ext cx="159242" cy="186698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EDF1AA-4E02-4838-B63E-EB19832B1ABA}"/>
                </a:ext>
              </a:extLst>
            </p:cNvPr>
            <p:cNvSpPr/>
            <p:nvPr/>
          </p:nvSpPr>
          <p:spPr>
            <a:xfrm>
              <a:off x="9109249" y="2716551"/>
              <a:ext cx="1090974" cy="52437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58FF68-FDCF-4E60-8490-CB7845020FC2}"/>
                </a:ext>
              </a:extLst>
            </p:cNvPr>
            <p:cNvSpPr txBox="1"/>
            <p:nvPr/>
          </p:nvSpPr>
          <p:spPr>
            <a:xfrm>
              <a:off x="7541654" y="3553732"/>
              <a:ext cx="1771127" cy="25391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Distance: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CF41FFD-C664-4DA1-B2EC-579CA646ECAF}"/>
                </a:ext>
              </a:extLst>
            </p:cNvPr>
            <p:cNvGrpSpPr/>
            <p:nvPr/>
          </p:nvGrpSpPr>
          <p:grpSpPr>
            <a:xfrm>
              <a:off x="8893954" y="3590862"/>
              <a:ext cx="996696" cy="155448"/>
              <a:chOff x="7600864" y="2374604"/>
              <a:chExt cx="647115" cy="16657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8B6BCAF-FD40-4749-AB9E-3F5B73826E97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156CBA1-FBAF-423B-B85A-546A546842FB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514103" cy="166577"/>
              </a:xfrm>
              <a:prstGeom prst="rect">
                <a:avLst/>
              </a:prstGeom>
              <a:solidFill>
                <a:srgbClr val="EA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800" dirty="0">
                    <a:latin typeface="Segoe Condensed" panose="020B0606040200020203" pitchFamily="34" charset="0"/>
                  </a:rPr>
                  <a:t>73%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65478E6-32E1-4E0D-BE28-688DD4BAC181}"/>
                </a:ext>
              </a:extLst>
            </p:cNvPr>
            <p:cNvGrpSpPr/>
            <p:nvPr/>
          </p:nvGrpSpPr>
          <p:grpSpPr>
            <a:xfrm>
              <a:off x="7522842" y="3831973"/>
              <a:ext cx="2747757" cy="681350"/>
              <a:chOff x="8350753" y="3670383"/>
              <a:chExt cx="873434" cy="216582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5C837D1-0FF0-41A8-AC02-E85148C5B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50753" y="3672801"/>
                <a:ext cx="855450" cy="179047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1F80B60-3C5E-450C-AF1C-38921984BF85}"/>
                  </a:ext>
                </a:extLst>
              </p:cNvPr>
              <p:cNvSpPr/>
              <p:nvPr/>
            </p:nvSpPr>
            <p:spPr>
              <a:xfrm>
                <a:off x="8688476" y="3670383"/>
                <a:ext cx="535711" cy="216582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B56A80DE-25D4-42CC-A627-90ED5C8AC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44" y="3579594"/>
              <a:ext cx="156390" cy="16880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536CAF4-685C-4F03-B250-6FF689DE25D7}"/>
                </a:ext>
              </a:extLst>
            </p:cNvPr>
            <p:cNvSpPr/>
            <p:nvPr/>
          </p:nvSpPr>
          <p:spPr>
            <a:xfrm>
              <a:off x="7539311" y="3206318"/>
              <a:ext cx="1874871" cy="230831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430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 more labels until next badge!</a:t>
              </a:r>
              <a:endParaRPr lang="en-US" sz="9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BDCEB8-E9F3-4A32-B23E-03DBFF8722D1}"/>
                </a:ext>
              </a:extLst>
            </p:cNvPr>
            <p:cNvSpPr/>
            <p:nvPr/>
          </p:nvSpPr>
          <p:spPr>
            <a:xfrm>
              <a:off x="7568147" y="4365853"/>
              <a:ext cx="1801134" cy="230831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0.2 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more miles until next badge!</a:t>
              </a:r>
              <a:endParaRPr lang="en-US" sz="9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B46660-20DF-4029-BBC2-1F61B5E81FF2}"/>
              </a:ext>
            </a:extLst>
          </p:cNvPr>
          <p:cNvSpPr txBox="1"/>
          <p:nvPr/>
        </p:nvSpPr>
        <p:spPr>
          <a:xfrm>
            <a:off x="6812180" y="688666"/>
            <a:ext cx="434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99FC286-C46F-4276-B21D-8978EEE2DB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28317" y="4735623"/>
            <a:ext cx="504281" cy="51300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F3EF1D3-119A-43A7-9079-DBF585E60F6C}"/>
              </a:ext>
            </a:extLst>
          </p:cNvPr>
          <p:cNvSpPr txBox="1"/>
          <p:nvPr/>
        </p:nvSpPr>
        <p:spPr>
          <a:xfrm>
            <a:off x="6742676" y="4502519"/>
            <a:ext cx="8755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1A2B15-6BE2-48FE-98D2-7D863E9370C4}"/>
              </a:ext>
            </a:extLst>
          </p:cNvPr>
          <p:cNvSpPr txBox="1"/>
          <p:nvPr/>
        </p:nvSpPr>
        <p:spPr>
          <a:xfrm>
            <a:off x="6870392" y="5247116"/>
            <a:ext cx="620130" cy="21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2D44E1-440A-44E4-9513-EC7CF36B23E4}"/>
              </a:ext>
            </a:extLst>
          </p:cNvPr>
          <p:cNvSpPr/>
          <p:nvPr/>
        </p:nvSpPr>
        <p:spPr>
          <a:xfrm>
            <a:off x="6931164" y="5685977"/>
            <a:ext cx="3072384" cy="36494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D2A3F"/>
                </a:solidFill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103309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14BB2D-8A3A-47F2-983D-127DE7899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" r="8879" b="20000"/>
          <a:stretch/>
        </p:blipFill>
        <p:spPr>
          <a:xfrm>
            <a:off x="0" y="-118872"/>
            <a:ext cx="12192000" cy="7015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1A581-C00D-4CC1-B6D8-6BB71519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8" y="621792"/>
            <a:ext cx="113308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AB723-183D-42E3-B70A-F093A335B0BD}"/>
              </a:ext>
            </a:extLst>
          </p:cNvPr>
          <p:cNvSpPr/>
          <p:nvPr/>
        </p:nvSpPr>
        <p:spPr>
          <a:xfrm>
            <a:off x="1061720" y="657352"/>
            <a:ext cx="9494520" cy="5613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24FC5-0A14-402F-8F8B-4059CF686310}"/>
              </a:ext>
            </a:extLst>
          </p:cNvPr>
          <p:cNvGrpSpPr/>
          <p:nvPr/>
        </p:nvGrpSpPr>
        <p:grpSpPr>
          <a:xfrm>
            <a:off x="1164019" y="1693213"/>
            <a:ext cx="4628778" cy="3829137"/>
            <a:chOff x="1590968" y="309830"/>
            <a:chExt cx="5088099" cy="42091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CACA39-ACFE-4F54-90CA-FA114FB2D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56" t="2378" r="7015" b="703"/>
            <a:stretch/>
          </p:blipFill>
          <p:spPr>
            <a:xfrm>
              <a:off x="1590968" y="309830"/>
              <a:ext cx="5088099" cy="420911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8E8D647-5EFA-4718-B709-58744839EC92}"/>
                </a:ext>
              </a:extLst>
            </p:cNvPr>
            <p:cNvCxnSpPr/>
            <p:nvPr/>
          </p:nvCxnSpPr>
          <p:spPr>
            <a:xfrm flipH="1">
              <a:off x="4241800" y="2026920"/>
              <a:ext cx="71120" cy="19304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6E467B-6342-4A56-B156-CDE1BB5B4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8138" y="1742440"/>
              <a:ext cx="63182" cy="116523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9B495E-FCDA-4EA6-88F6-53B65E726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5888" y="2520950"/>
              <a:ext cx="80963" cy="1270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8A133-B307-41D0-8276-BFC0061E6437}"/>
              </a:ext>
            </a:extLst>
          </p:cNvPr>
          <p:cNvSpPr txBox="1"/>
          <p:nvPr/>
        </p:nvSpPr>
        <p:spPr>
          <a:xfrm>
            <a:off x="1659205" y="825846"/>
            <a:ext cx="83443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Your 13</a:t>
            </a:r>
            <a:r>
              <a:rPr lang="en-US" b="1" baseline="30000" dirty="0">
                <a:latin typeface="Raleway" panose="020B0503030101060003" pitchFamily="34" charset="0"/>
              </a:rPr>
              <a:t>th</a:t>
            </a:r>
            <a:r>
              <a:rPr lang="en-US" b="1" dirty="0">
                <a:latin typeface="Raleway" panose="020B0503030101060003" pitchFamily="34" charset="0"/>
              </a:rPr>
              <a:t> mission</a:t>
            </a:r>
          </a:p>
          <a:p>
            <a:r>
              <a:rPr lang="en-US" sz="1600" dirty="0">
                <a:latin typeface="Raleway" panose="020B0503030101060003" pitchFamily="34" charset="0"/>
              </a:rPr>
              <a:t>Explore 500 ft of Dell Valle, MX. Find, label, and rate sidewalk accessibility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3C3D8-54DA-4965-A451-BE95A0722C0C}"/>
              </a:ext>
            </a:extLst>
          </p:cNvPr>
          <p:cNvSpPr txBox="1"/>
          <p:nvPr/>
        </p:nvSpPr>
        <p:spPr>
          <a:xfrm>
            <a:off x="-1299212" y="-656733"/>
            <a:ext cx="18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Dell Valle, MX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087F2B-6565-4EBC-9ED6-81B7DF61D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837" y="2143800"/>
            <a:ext cx="435451" cy="362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FA257E-26C0-4079-BEBD-B7066B422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391" y="2124723"/>
            <a:ext cx="390014" cy="3624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96BD20-E8B4-4E10-B14B-992E2E878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930" y="2124723"/>
            <a:ext cx="390014" cy="362446"/>
          </a:xfrm>
          <a:prstGeom prst="rect">
            <a:avLst/>
          </a:prstGeom>
        </p:spPr>
      </p:pic>
      <p:pic>
        <p:nvPicPr>
          <p:cNvPr id="24" name="Picture 23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FB607DD1-8844-44F3-964C-76899D57412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6627767" y="2105627"/>
            <a:ext cx="247860" cy="4221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6A5CE3-2510-43DD-879B-1B07F03DFA6B}"/>
              </a:ext>
            </a:extLst>
          </p:cNvPr>
          <p:cNvSpPr txBox="1"/>
          <p:nvPr/>
        </p:nvSpPr>
        <p:spPr>
          <a:xfrm>
            <a:off x="6425547" y="1863572"/>
            <a:ext cx="654025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9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2C7145-C115-4FAF-B168-9CF86BD3B4C8}"/>
              </a:ext>
            </a:extLst>
          </p:cNvPr>
          <p:cNvSpPr txBox="1"/>
          <p:nvPr/>
        </p:nvSpPr>
        <p:spPr>
          <a:xfrm>
            <a:off x="7008187" y="1863572"/>
            <a:ext cx="654025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9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956F0-DEAE-42AE-858C-FF9A257B1B5F}"/>
              </a:ext>
            </a:extLst>
          </p:cNvPr>
          <p:cNvSpPr txBox="1"/>
          <p:nvPr/>
        </p:nvSpPr>
        <p:spPr>
          <a:xfrm>
            <a:off x="7655268" y="1863572"/>
            <a:ext cx="654025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9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78FEA-A772-4DC7-A35E-1539376ACCA2}"/>
              </a:ext>
            </a:extLst>
          </p:cNvPr>
          <p:cNvSpPr txBox="1"/>
          <p:nvPr/>
        </p:nvSpPr>
        <p:spPr>
          <a:xfrm>
            <a:off x="8354753" y="1863572"/>
            <a:ext cx="654025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9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5BCD78-5FDD-44E8-902D-7D28148F631D}"/>
              </a:ext>
            </a:extLst>
          </p:cNvPr>
          <p:cNvGrpSpPr/>
          <p:nvPr/>
        </p:nvGrpSpPr>
        <p:grpSpPr>
          <a:xfrm>
            <a:off x="5241571" y="2780609"/>
            <a:ext cx="3657812" cy="261610"/>
            <a:chOff x="4700149" y="-627954"/>
            <a:chExt cx="3657812" cy="2616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582CF6-968D-4BD7-AFB7-497999D489BB}"/>
                </a:ext>
              </a:extLst>
            </p:cNvPr>
            <p:cNvSpPr txBox="1"/>
            <p:nvPr/>
          </p:nvSpPr>
          <p:spPr>
            <a:xfrm>
              <a:off x="6118537" y="-627954"/>
              <a:ext cx="25606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1CF953-4E20-4E1A-A536-09B808E913E0}"/>
                </a:ext>
              </a:extLst>
            </p:cNvPr>
            <p:cNvSpPr txBox="1"/>
            <p:nvPr/>
          </p:nvSpPr>
          <p:spPr>
            <a:xfrm>
              <a:off x="6591924" y="-627954"/>
              <a:ext cx="51497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A17A3-C7AB-4E2F-8DCB-81AE87F4F54B}"/>
                </a:ext>
              </a:extLst>
            </p:cNvPr>
            <p:cNvSpPr txBox="1"/>
            <p:nvPr/>
          </p:nvSpPr>
          <p:spPr>
            <a:xfrm>
              <a:off x="7957100" y="-627954"/>
              <a:ext cx="40086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E3F211-0F6A-4813-9C04-6B05199376FA}"/>
                </a:ext>
              </a:extLst>
            </p:cNvPr>
            <p:cNvSpPr txBox="1"/>
            <p:nvPr/>
          </p:nvSpPr>
          <p:spPr>
            <a:xfrm>
              <a:off x="7242169" y="-627954"/>
              <a:ext cx="40086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31C2A8-D7B1-4395-B5D7-E9FC8A59F6D0}"/>
                </a:ext>
              </a:extLst>
            </p:cNvPr>
            <p:cNvSpPr txBox="1"/>
            <p:nvPr/>
          </p:nvSpPr>
          <p:spPr>
            <a:xfrm>
              <a:off x="4700149" y="-615116"/>
              <a:ext cx="128752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49BE0-372E-4F71-AB70-6E511789A70C}"/>
              </a:ext>
            </a:extLst>
          </p:cNvPr>
          <p:cNvGrpSpPr/>
          <p:nvPr/>
        </p:nvGrpSpPr>
        <p:grpSpPr>
          <a:xfrm>
            <a:off x="5241571" y="2529310"/>
            <a:ext cx="3650058" cy="261610"/>
            <a:chOff x="4700149" y="-849171"/>
            <a:chExt cx="3650058" cy="2616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4127A-5D4D-4586-92B8-0DDD70E26D97}"/>
                </a:ext>
              </a:extLst>
            </p:cNvPr>
            <p:cNvSpPr txBox="1"/>
            <p:nvPr/>
          </p:nvSpPr>
          <p:spPr>
            <a:xfrm>
              <a:off x="6116909" y="-849171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154B8F-3230-42D4-B225-029785607B90}"/>
                </a:ext>
              </a:extLst>
            </p:cNvPr>
            <p:cNvSpPr txBox="1"/>
            <p:nvPr/>
          </p:nvSpPr>
          <p:spPr>
            <a:xfrm>
              <a:off x="6590297" y="-849171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0.1 mi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CC9EFB-9D8E-408E-9DAF-B0234CB4B6B1}"/>
                </a:ext>
              </a:extLst>
            </p:cNvPr>
            <p:cNvSpPr txBox="1"/>
            <p:nvPr/>
          </p:nvSpPr>
          <p:spPr>
            <a:xfrm>
              <a:off x="7955472" y="-849171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472FAC-071C-4EAE-8B96-7E3CA05E7F93}"/>
                </a:ext>
              </a:extLst>
            </p:cNvPr>
            <p:cNvSpPr txBox="1"/>
            <p:nvPr/>
          </p:nvSpPr>
          <p:spPr>
            <a:xfrm>
              <a:off x="7240541" y="-849171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4839DE-F114-4C31-8FD7-4D7F53C15C2C}"/>
                </a:ext>
              </a:extLst>
            </p:cNvPr>
            <p:cNvSpPr txBox="1"/>
            <p:nvPr/>
          </p:nvSpPr>
          <p:spPr>
            <a:xfrm>
              <a:off x="4700149" y="-841476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Dell Valle: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46" name="Picture 4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4BB402-460C-4C95-8027-B5041E24A1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50" y="657352"/>
            <a:ext cx="469901" cy="80026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2D44E1-440A-44E4-9513-EC7CF36B23E4}"/>
              </a:ext>
            </a:extLst>
          </p:cNvPr>
          <p:cNvSpPr/>
          <p:nvPr/>
        </p:nvSpPr>
        <p:spPr>
          <a:xfrm>
            <a:off x="6931164" y="5685977"/>
            <a:ext cx="3072384" cy="36494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D2A3F"/>
                </a:solidFill>
              </a:rPr>
              <a:t>Let’s go!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28DB72-873B-4CE8-A405-A60191FB005E}"/>
              </a:ext>
            </a:extLst>
          </p:cNvPr>
          <p:cNvSpPr txBox="1"/>
          <p:nvPr/>
        </p:nvSpPr>
        <p:spPr>
          <a:xfrm>
            <a:off x="5880019" y="1613465"/>
            <a:ext cx="126784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Stats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FB7DA-02AB-4016-9BD2-AE2A71E30F70}"/>
              </a:ext>
            </a:extLst>
          </p:cNvPr>
          <p:cNvSpPr txBox="1"/>
          <p:nvPr/>
        </p:nvSpPr>
        <p:spPr>
          <a:xfrm>
            <a:off x="9037983" y="1749271"/>
            <a:ext cx="65402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900" dirty="0">
                <a:solidFill>
                  <a:srgbClr val="2D2A3F"/>
                </a:solidFill>
                <a:latin typeface="Raleway" panose="020B0503030101060003" pitchFamily="34" charset="0"/>
              </a:rPr>
              <a:t>Overall Rank</a:t>
            </a:r>
          </a:p>
        </p:txBody>
      </p:sp>
      <p:pic>
        <p:nvPicPr>
          <p:cNvPr id="25" name="Graphic 24" descr="Trophy">
            <a:extLst>
              <a:ext uri="{FF2B5EF4-FFF2-40B4-BE49-F238E27FC236}">
                <a16:creationId xmlns:a16="http://schemas.microsoft.com/office/drawing/2014/main" id="{621732D0-3BF8-4BF9-8C41-01AEE8727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66259" y="2131274"/>
            <a:ext cx="385440" cy="3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3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DAA7B33-61B3-4FA8-ACA6-4DBD01A64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" r="8879" b="20000"/>
          <a:stretch/>
        </p:blipFill>
        <p:spPr>
          <a:xfrm>
            <a:off x="0" y="-118872"/>
            <a:ext cx="12192000" cy="7015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1A581-C00D-4CC1-B6D8-6BB71519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8" y="603504"/>
            <a:ext cx="113308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AB723-183D-42E3-B70A-F093A335B0BD}"/>
              </a:ext>
            </a:extLst>
          </p:cNvPr>
          <p:cNvSpPr/>
          <p:nvPr/>
        </p:nvSpPr>
        <p:spPr>
          <a:xfrm>
            <a:off x="1061720" y="639064"/>
            <a:ext cx="9494520" cy="5613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8A133-B307-41D0-8276-BFC0061E6437}"/>
              </a:ext>
            </a:extLst>
          </p:cNvPr>
          <p:cNvSpPr txBox="1"/>
          <p:nvPr/>
        </p:nvSpPr>
        <p:spPr>
          <a:xfrm>
            <a:off x="1659205" y="788507"/>
            <a:ext cx="8830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Your 13</a:t>
            </a:r>
            <a:r>
              <a:rPr lang="en-US" b="1" baseline="30000" dirty="0">
                <a:latin typeface="Raleway" panose="020B0503030101060003" pitchFamily="34" charset="0"/>
              </a:rPr>
              <a:t>th</a:t>
            </a:r>
            <a:r>
              <a:rPr lang="en-US" b="1" dirty="0">
                <a:latin typeface="Raleway" panose="020B0503030101060003" pitchFamily="34" charset="0"/>
              </a:rPr>
              <a:t> mission</a:t>
            </a:r>
          </a:p>
          <a:p>
            <a:r>
              <a:rPr lang="en-US" sz="1600" dirty="0">
                <a:latin typeface="Raleway" panose="020B0503030101060003" pitchFamily="34" charset="0"/>
              </a:rPr>
              <a:t>Explore 500 ft of Dell Valle, MX. Find, label, and rate sidewalk accessibility features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072FC0-E264-4A62-8865-B4E52FB140F6}"/>
              </a:ext>
            </a:extLst>
          </p:cNvPr>
          <p:cNvGrpSpPr/>
          <p:nvPr/>
        </p:nvGrpSpPr>
        <p:grpSpPr>
          <a:xfrm>
            <a:off x="4731210" y="1683211"/>
            <a:ext cx="3417664" cy="2780297"/>
            <a:chOff x="3861419" y="1082284"/>
            <a:chExt cx="4287455" cy="348787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C24FC5-0A14-402F-8F8B-4059CF686310}"/>
                </a:ext>
              </a:extLst>
            </p:cNvPr>
            <p:cNvGrpSpPr/>
            <p:nvPr/>
          </p:nvGrpSpPr>
          <p:grpSpPr>
            <a:xfrm>
              <a:off x="3932619" y="1082284"/>
              <a:ext cx="4216255" cy="3487879"/>
              <a:chOff x="1590968" y="309830"/>
              <a:chExt cx="5088099" cy="420911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4CACA39-ACFE-4F54-90CA-FA114FB2D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56" t="2378" r="7015" b="703"/>
              <a:stretch/>
            </p:blipFill>
            <p:spPr>
              <a:xfrm>
                <a:off x="1590968" y="309830"/>
                <a:ext cx="5088099" cy="4209110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8E8D647-5EFA-4718-B709-58744839EC92}"/>
                  </a:ext>
                </a:extLst>
              </p:cNvPr>
              <p:cNvCxnSpPr/>
              <p:nvPr/>
            </p:nvCxnSpPr>
            <p:spPr>
              <a:xfrm flipH="1">
                <a:off x="4241800" y="2026920"/>
                <a:ext cx="71120" cy="193040"/>
              </a:xfrm>
              <a:prstGeom prst="line">
                <a:avLst/>
              </a:prstGeom>
              <a:ln w="38100">
                <a:solidFill>
                  <a:srgbClr val="5F5E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36E467B-6342-4A56-B156-CDE1BB5B45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8138" y="1742440"/>
                <a:ext cx="63182" cy="116523"/>
              </a:xfrm>
              <a:prstGeom prst="line">
                <a:avLst/>
              </a:prstGeom>
              <a:ln w="38100">
                <a:solidFill>
                  <a:srgbClr val="5F5E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D9B495E-FCDA-4EA6-88F6-53B65E7260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25888" y="2520950"/>
                <a:ext cx="80963" cy="12700"/>
              </a:xfrm>
              <a:prstGeom prst="line">
                <a:avLst/>
              </a:prstGeom>
              <a:ln w="38100">
                <a:solidFill>
                  <a:srgbClr val="5F5E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A3C3D8-54DA-4965-A451-BE95A0722C0C}"/>
                </a:ext>
              </a:extLst>
            </p:cNvPr>
            <p:cNvSpPr txBox="1"/>
            <p:nvPr/>
          </p:nvSpPr>
          <p:spPr>
            <a:xfrm>
              <a:off x="3861419" y="4203858"/>
              <a:ext cx="18951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aleway" panose="020B0503030101060003" pitchFamily="34" charset="0"/>
                </a:rPr>
                <a:t>Dell Valle, MX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5A3363-9D6F-4EF2-B376-79E4EE189FC3}"/>
              </a:ext>
            </a:extLst>
          </p:cNvPr>
          <p:cNvGrpSpPr/>
          <p:nvPr/>
        </p:nvGrpSpPr>
        <p:grpSpPr>
          <a:xfrm>
            <a:off x="4697406" y="-2287099"/>
            <a:ext cx="3769950" cy="1077746"/>
            <a:chOff x="595908" y="1136276"/>
            <a:chExt cx="3769950" cy="10777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087F2B-6565-4EBC-9ED6-81B7DF61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917" y="1416504"/>
              <a:ext cx="435451" cy="3624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FA257E-26C0-4079-BEBD-B7066B42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3471" y="1397427"/>
              <a:ext cx="390014" cy="36244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96BD20-E8B4-4E10-B14B-992E2E87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4010" y="1397427"/>
              <a:ext cx="390014" cy="362446"/>
            </a:xfrm>
            <a:prstGeom prst="rect">
              <a:avLst/>
            </a:prstGeom>
          </p:spPr>
        </p:pic>
        <p:pic>
          <p:nvPicPr>
            <p:cNvPr id="24" name="Picture 23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FB607DD1-8844-44F3-964C-76899D57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1984847" y="1378331"/>
              <a:ext cx="247860" cy="4221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582CF6-968D-4BD7-AFB7-497999D489BB}"/>
                </a:ext>
              </a:extLst>
            </p:cNvPr>
            <p:cNvSpPr txBox="1"/>
            <p:nvPr/>
          </p:nvSpPr>
          <p:spPr>
            <a:xfrm>
              <a:off x="2014296" y="1751526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1CF953-4E20-4E1A-A536-09B808E913E0}"/>
                </a:ext>
              </a:extLst>
            </p:cNvPr>
            <p:cNvSpPr txBox="1"/>
            <p:nvPr/>
          </p:nvSpPr>
          <p:spPr>
            <a:xfrm>
              <a:off x="2487683" y="1751524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A17A3-C7AB-4E2F-8DCB-81AE87F4F54B}"/>
                </a:ext>
              </a:extLst>
            </p:cNvPr>
            <p:cNvSpPr txBox="1"/>
            <p:nvPr/>
          </p:nvSpPr>
          <p:spPr>
            <a:xfrm>
              <a:off x="3852859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E3F211-0F6A-4813-9C04-6B05199376FA}"/>
                </a:ext>
              </a:extLst>
            </p:cNvPr>
            <p:cNvSpPr txBox="1"/>
            <p:nvPr/>
          </p:nvSpPr>
          <p:spPr>
            <a:xfrm>
              <a:off x="3137928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6A5CE3-2510-43DD-879B-1B07F03DFA6B}"/>
                </a:ext>
              </a:extLst>
            </p:cNvPr>
            <p:cNvSpPr txBox="1"/>
            <p:nvPr/>
          </p:nvSpPr>
          <p:spPr>
            <a:xfrm>
              <a:off x="178262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C7145-C115-4FAF-B168-9CF86BD3B4C8}"/>
                </a:ext>
              </a:extLst>
            </p:cNvPr>
            <p:cNvSpPr txBox="1"/>
            <p:nvPr/>
          </p:nvSpPr>
          <p:spPr>
            <a:xfrm>
              <a:off x="236526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6956F0-DEAE-42AE-858C-FF9A257B1B5F}"/>
                </a:ext>
              </a:extLst>
            </p:cNvPr>
            <p:cNvSpPr txBox="1"/>
            <p:nvPr/>
          </p:nvSpPr>
          <p:spPr>
            <a:xfrm>
              <a:off x="3012348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078FEA-A772-4DC7-A35E-1539376ACCA2}"/>
                </a:ext>
              </a:extLst>
            </p:cNvPr>
            <p:cNvSpPr txBox="1"/>
            <p:nvPr/>
          </p:nvSpPr>
          <p:spPr>
            <a:xfrm>
              <a:off x="3711833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31C2A8-D7B1-4395-B5D7-E9FC8A59F6D0}"/>
                </a:ext>
              </a:extLst>
            </p:cNvPr>
            <p:cNvSpPr txBox="1"/>
            <p:nvPr/>
          </p:nvSpPr>
          <p:spPr>
            <a:xfrm>
              <a:off x="595908" y="1766648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4127A-5D4D-4586-92B8-0DDD70E26D97}"/>
                </a:ext>
              </a:extLst>
            </p:cNvPr>
            <p:cNvSpPr txBox="1"/>
            <p:nvPr/>
          </p:nvSpPr>
          <p:spPr>
            <a:xfrm>
              <a:off x="2015411" y="1952412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154B8F-3230-42D4-B225-029785607B90}"/>
                </a:ext>
              </a:extLst>
            </p:cNvPr>
            <p:cNvSpPr txBox="1"/>
            <p:nvPr/>
          </p:nvSpPr>
          <p:spPr>
            <a:xfrm>
              <a:off x="2488799" y="1952412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0.1 mi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CC9EFB-9D8E-408E-9DAF-B0234CB4B6B1}"/>
                </a:ext>
              </a:extLst>
            </p:cNvPr>
            <p:cNvSpPr txBox="1"/>
            <p:nvPr/>
          </p:nvSpPr>
          <p:spPr>
            <a:xfrm>
              <a:off x="3853974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472FAC-071C-4EAE-8B96-7E3CA05E7F93}"/>
                </a:ext>
              </a:extLst>
            </p:cNvPr>
            <p:cNvSpPr txBox="1"/>
            <p:nvPr/>
          </p:nvSpPr>
          <p:spPr>
            <a:xfrm>
              <a:off x="3139043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4839DE-F114-4C31-8FD7-4D7F53C15C2C}"/>
                </a:ext>
              </a:extLst>
            </p:cNvPr>
            <p:cNvSpPr txBox="1"/>
            <p:nvPr/>
          </p:nvSpPr>
          <p:spPr>
            <a:xfrm>
              <a:off x="598651" y="1960107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Dell Valle: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46" name="Picture 4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4BB402-460C-4C95-8027-B5041E24A1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50" y="639064"/>
            <a:ext cx="469901" cy="80026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2D44E1-440A-44E4-9513-EC7CF36B23E4}"/>
              </a:ext>
            </a:extLst>
          </p:cNvPr>
          <p:cNvSpPr/>
          <p:nvPr/>
        </p:nvSpPr>
        <p:spPr>
          <a:xfrm>
            <a:off x="7188201" y="5672548"/>
            <a:ext cx="3241034" cy="3649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D2A3F"/>
                </a:solidFill>
              </a:rPr>
              <a:t>Let’s go!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6C8858-7778-44A3-BB18-19BFEEF79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660" y="1643702"/>
            <a:ext cx="2173574" cy="3625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682E65-1BAB-4121-BCF1-AF7C9AC2B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22037" b="18321"/>
          <a:stretch/>
        </p:blipFill>
        <p:spPr bwMode="auto">
          <a:xfrm>
            <a:off x="1135094" y="1648832"/>
            <a:ext cx="3430074" cy="282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B6C9BC-5DA6-4CFE-A9F8-CF2CA7DE1D76}"/>
              </a:ext>
            </a:extLst>
          </p:cNvPr>
          <p:cNvCxnSpPr>
            <a:cxnSpLocks/>
          </p:cNvCxnSpPr>
          <p:nvPr/>
        </p:nvCxnSpPr>
        <p:spPr>
          <a:xfrm flipV="1">
            <a:off x="875326" y="4076954"/>
            <a:ext cx="413724" cy="47625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C67090-0BC7-4231-9140-C0B4E29BE8AA}"/>
              </a:ext>
            </a:extLst>
          </p:cNvPr>
          <p:cNvSpPr/>
          <p:nvPr/>
        </p:nvSpPr>
        <p:spPr>
          <a:xfrm>
            <a:off x="117290" y="4601633"/>
            <a:ext cx="1171760" cy="62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Maybe show animated gif of common labeling mistakes?</a:t>
            </a:r>
          </a:p>
        </p:txBody>
      </p:sp>
    </p:spTree>
    <p:extLst>
      <p:ext uri="{BB962C8B-B14F-4D97-AF65-F5344CB8AC3E}">
        <p14:creationId xmlns:p14="http://schemas.microsoft.com/office/powerpoint/2010/main" val="676309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DAA7B33-61B3-4FA8-ACA6-4DBD01A64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" r="8879" b="20000"/>
          <a:stretch/>
        </p:blipFill>
        <p:spPr>
          <a:xfrm>
            <a:off x="0" y="-118872"/>
            <a:ext cx="12192000" cy="7015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1A581-C00D-4CC1-B6D8-6BB71519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8" y="603504"/>
            <a:ext cx="113308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AB723-183D-42E3-B70A-F093A335B0BD}"/>
              </a:ext>
            </a:extLst>
          </p:cNvPr>
          <p:cNvSpPr/>
          <p:nvPr/>
        </p:nvSpPr>
        <p:spPr>
          <a:xfrm>
            <a:off x="1061720" y="639064"/>
            <a:ext cx="9494520" cy="5613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8A133-B307-41D0-8276-BFC0061E6437}"/>
              </a:ext>
            </a:extLst>
          </p:cNvPr>
          <p:cNvSpPr txBox="1"/>
          <p:nvPr/>
        </p:nvSpPr>
        <p:spPr>
          <a:xfrm>
            <a:off x="1659205" y="788507"/>
            <a:ext cx="8830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Your 4</a:t>
            </a:r>
            <a:r>
              <a:rPr lang="en-US" b="1" baseline="30000" dirty="0">
                <a:latin typeface="Raleway" panose="020B0503030101060003" pitchFamily="34" charset="0"/>
              </a:rPr>
              <a:t>th</a:t>
            </a:r>
            <a:r>
              <a:rPr lang="en-US" b="1" dirty="0">
                <a:latin typeface="Raleway" panose="020B0503030101060003" pitchFamily="34" charset="0"/>
              </a:rPr>
              <a:t> mission</a:t>
            </a:r>
          </a:p>
          <a:p>
            <a:r>
              <a:rPr lang="en-US" sz="1600" dirty="0">
                <a:latin typeface="Raleway" panose="020B0503030101060003" pitchFamily="34" charset="0"/>
              </a:rPr>
              <a:t>Explore 500 ft of Dell Valle, MX. Find, label, and rate sidewalk accessibility features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072FC0-E264-4A62-8865-B4E52FB140F6}"/>
              </a:ext>
            </a:extLst>
          </p:cNvPr>
          <p:cNvGrpSpPr/>
          <p:nvPr/>
        </p:nvGrpSpPr>
        <p:grpSpPr>
          <a:xfrm>
            <a:off x="4731210" y="1683211"/>
            <a:ext cx="3417664" cy="2780297"/>
            <a:chOff x="3861419" y="1082284"/>
            <a:chExt cx="4287455" cy="348787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C24FC5-0A14-402F-8F8B-4059CF686310}"/>
                </a:ext>
              </a:extLst>
            </p:cNvPr>
            <p:cNvGrpSpPr/>
            <p:nvPr/>
          </p:nvGrpSpPr>
          <p:grpSpPr>
            <a:xfrm>
              <a:off x="3932619" y="1082284"/>
              <a:ext cx="4216255" cy="3487879"/>
              <a:chOff x="1590968" y="309830"/>
              <a:chExt cx="5088099" cy="420911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4CACA39-ACFE-4F54-90CA-FA114FB2D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56" t="2378" r="7015" b="703"/>
              <a:stretch/>
            </p:blipFill>
            <p:spPr>
              <a:xfrm>
                <a:off x="1590968" y="309830"/>
                <a:ext cx="5088099" cy="4209110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8E8D647-5EFA-4718-B709-58744839EC92}"/>
                  </a:ext>
                </a:extLst>
              </p:cNvPr>
              <p:cNvCxnSpPr/>
              <p:nvPr/>
            </p:nvCxnSpPr>
            <p:spPr>
              <a:xfrm flipH="1">
                <a:off x="4241800" y="2026920"/>
                <a:ext cx="71120" cy="193040"/>
              </a:xfrm>
              <a:prstGeom prst="line">
                <a:avLst/>
              </a:prstGeom>
              <a:ln w="38100">
                <a:solidFill>
                  <a:srgbClr val="5F5E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36E467B-6342-4A56-B156-CDE1BB5B45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8138" y="1742440"/>
                <a:ext cx="63182" cy="116523"/>
              </a:xfrm>
              <a:prstGeom prst="line">
                <a:avLst/>
              </a:prstGeom>
              <a:ln w="38100">
                <a:solidFill>
                  <a:srgbClr val="5F5E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D9B495E-FCDA-4EA6-88F6-53B65E7260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25888" y="2520950"/>
                <a:ext cx="80963" cy="12700"/>
              </a:xfrm>
              <a:prstGeom prst="line">
                <a:avLst/>
              </a:prstGeom>
              <a:ln w="38100">
                <a:solidFill>
                  <a:srgbClr val="5F5E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A3C3D8-54DA-4965-A451-BE95A0722C0C}"/>
                </a:ext>
              </a:extLst>
            </p:cNvPr>
            <p:cNvSpPr txBox="1"/>
            <p:nvPr/>
          </p:nvSpPr>
          <p:spPr>
            <a:xfrm>
              <a:off x="3861419" y="4203858"/>
              <a:ext cx="18951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aleway" panose="020B0503030101060003" pitchFamily="34" charset="0"/>
                </a:rPr>
                <a:t>Dell Valle, MX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5A3363-9D6F-4EF2-B376-79E4EE189FC3}"/>
              </a:ext>
            </a:extLst>
          </p:cNvPr>
          <p:cNvGrpSpPr/>
          <p:nvPr/>
        </p:nvGrpSpPr>
        <p:grpSpPr>
          <a:xfrm>
            <a:off x="4697406" y="-2287099"/>
            <a:ext cx="3769950" cy="1077746"/>
            <a:chOff x="595908" y="1136276"/>
            <a:chExt cx="3769950" cy="10777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087F2B-6565-4EBC-9ED6-81B7DF61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917" y="1416504"/>
              <a:ext cx="435451" cy="3624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FA257E-26C0-4079-BEBD-B7066B42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3471" y="1397427"/>
              <a:ext cx="390014" cy="36244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96BD20-E8B4-4E10-B14B-992E2E87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4010" y="1397427"/>
              <a:ext cx="390014" cy="362446"/>
            </a:xfrm>
            <a:prstGeom prst="rect">
              <a:avLst/>
            </a:prstGeom>
          </p:spPr>
        </p:pic>
        <p:pic>
          <p:nvPicPr>
            <p:cNvPr id="24" name="Picture 23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FB607DD1-8844-44F3-964C-76899D57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1984847" y="1378331"/>
              <a:ext cx="247860" cy="4221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582CF6-968D-4BD7-AFB7-497999D489BB}"/>
                </a:ext>
              </a:extLst>
            </p:cNvPr>
            <p:cNvSpPr txBox="1"/>
            <p:nvPr/>
          </p:nvSpPr>
          <p:spPr>
            <a:xfrm>
              <a:off x="2014296" y="1751526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1CF953-4E20-4E1A-A536-09B808E913E0}"/>
                </a:ext>
              </a:extLst>
            </p:cNvPr>
            <p:cNvSpPr txBox="1"/>
            <p:nvPr/>
          </p:nvSpPr>
          <p:spPr>
            <a:xfrm>
              <a:off x="2487683" y="1751524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A17A3-C7AB-4E2F-8DCB-81AE87F4F54B}"/>
                </a:ext>
              </a:extLst>
            </p:cNvPr>
            <p:cNvSpPr txBox="1"/>
            <p:nvPr/>
          </p:nvSpPr>
          <p:spPr>
            <a:xfrm>
              <a:off x="3852859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E3F211-0F6A-4813-9C04-6B05199376FA}"/>
                </a:ext>
              </a:extLst>
            </p:cNvPr>
            <p:cNvSpPr txBox="1"/>
            <p:nvPr/>
          </p:nvSpPr>
          <p:spPr>
            <a:xfrm>
              <a:off x="3137928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6A5CE3-2510-43DD-879B-1B07F03DFA6B}"/>
                </a:ext>
              </a:extLst>
            </p:cNvPr>
            <p:cNvSpPr txBox="1"/>
            <p:nvPr/>
          </p:nvSpPr>
          <p:spPr>
            <a:xfrm>
              <a:off x="178262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C7145-C115-4FAF-B168-9CF86BD3B4C8}"/>
                </a:ext>
              </a:extLst>
            </p:cNvPr>
            <p:cNvSpPr txBox="1"/>
            <p:nvPr/>
          </p:nvSpPr>
          <p:spPr>
            <a:xfrm>
              <a:off x="236526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6956F0-DEAE-42AE-858C-FF9A257B1B5F}"/>
                </a:ext>
              </a:extLst>
            </p:cNvPr>
            <p:cNvSpPr txBox="1"/>
            <p:nvPr/>
          </p:nvSpPr>
          <p:spPr>
            <a:xfrm>
              <a:off x="3012348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078FEA-A772-4DC7-A35E-1539376ACCA2}"/>
                </a:ext>
              </a:extLst>
            </p:cNvPr>
            <p:cNvSpPr txBox="1"/>
            <p:nvPr/>
          </p:nvSpPr>
          <p:spPr>
            <a:xfrm>
              <a:off x="3711833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31C2A8-D7B1-4395-B5D7-E9FC8A59F6D0}"/>
                </a:ext>
              </a:extLst>
            </p:cNvPr>
            <p:cNvSpPr txBox="1"/>
            <p:nvPr/>
          </p:nvSpPr>
          <p:spPr>
            <a:xfrm>
              <a:off x="595908" y="1766648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4127A-5D4D-4586-92B8-0DDD70E26D97}"/>
                </a:ext>
              </a:extLst>
            </p:cNvPr>
            <p:cNvSpPr txBox="1"/>
            <p:nvPr/>
          </p:nvSpPr>
          <p:spPr>
            <a:xfrm>
              <a:off x="2015411" y="1952412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154B8F-3230-42D4-B225-029785607B90}"/>
                </a:ext>
              </a:extLst>
            </p:cNvPr>
            <p:cNvSpPr txBox="1"/>
            <p:nvPr/>
          </p:nvSpPr>
          <p:spPr>
            <a:xfrm>
              <a:off x="2488799" y="1952412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0.1 mi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CC9EFB-9D8E-408E-9DAF-B0234CB4B6B1}"/>
                </a:ext>
              </a:extLst>
            </p:cNvPr>
            <p:cNvSpPr txBox="1"/>
            <p:nvPr/>
          </p:nvSpPr>
          <p:spPr>
            <a:xfrm>
              <a:off x="3853974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472FAC-071C-4EAE-8B96-7E3CA05E7F93}"/>
                </a:ext>
              </a:extLst>
            </p:cNvPr>
            <p:cNvSpPr txBox="1"/>
            <p:nvPr/>
          </p:nvSpPr>
          <p:spPr>
            <a:xfrm>
              <a:off x="3139043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4839DE-F114-4C31-8FD7-4D7F53C15C2C}"/>
                </a:ext>
              </a:extLst>
            </p:cNvPr>
            <p:cNvSpPr txBox="1"/>
            <p:nvPr/>
          </p:nvSpPr>
          <p:spPr>
            <a:xfrm>
              <a:off x="598651" y="1960107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Dell Valle: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46" name="Picture 4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4BB402-460C-4C95-8027-B5041E24A1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50" y="639064"/>
            <a:ext cx="469901" cy="80026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2D44E1-440A-44E4-9513-EC7CF36B23E4}"/>
              </a:ext>
            </a:extLst>
          </p:cNvPr>
          <p:cNvSpPr/>
          <p:nvPr/>
        </p:nvSpPr>
        <p:spPr>
          <a:xfrm>
            <a:off x="7188201" y="5672548"/>
            <a:ext cx="3241034" cy="3649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D2A3F"/>
                </a:solidFill>
              </a:rPr>
              <a:t>Let’s go!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6C8858-7778-44A3-BB18-19BFEEF79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660" y="1643702"/>
            <a:ext cx="2173574" cy="3625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682E65-1BAB-4121-BCF1-AF7C9AC2B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22037" b="18321"/>
          <a:stretch/>
        </p:blipFill>
        <p:spPr bwMode="auto">
          <a:xfrm>
            <a:off x="1135094" y="1648832"/>
            <a:ext cx="3430074" cy="282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B6C9BC-5DA6-4CFE-A9F8-CF2CA7DE1D76}"/>
              </a:ext>
            </a:extLst>
          </p:cNvPr>
          <p:cNvCxnSpPr>
            <a:cxnSpLocks/>
          </p:cNvCxnSpPr>
          <p:nvPr/>
        </p:nvCxnSpPr>
        <p:spPr>
          <a:xfrm flipV="1">
            <a:off x="875326" y="4076954"/>
            <a:ext cx="413724" cy="47625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C67090-0BC7-4231-9140-C0B4E29BE8AA}"/>
              </a:ext>
            </a:extLst>
          </p:cNvPr>
          <p:cNvSpPr/>
          <p:nvPr/>
        </p:nvSpPr>
        <p:spPr>
          <a:xfrm>
            <a:off x="117290" y="4601633"/>
            <a:ext cx="1171760" cy="62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Maybe show animated gif of common labeling mistakes?</a:t>
            </a:r>
          </a:p>
        </p:txBody>
      </p:sp>
    </p:spTree>
    <p:extLst>
      <p:ext uri="{BB962C8B-B14F-4D97-AF65-F5344CB8AC3E}">
        <p14:creationId xmlns:p14="http://schemas.microsoft.com/office/powerpoint/2010/main" val="139337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C3EAC9-895E-4A3B-BA6B-D6630B10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2" y="0"/>
            <a:ext cx="116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C3EAC9-895E-4A3B-BA6B-D6630B10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2" y="0"/>
            <a:ext cx="1166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7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21DA9-28A2-49D4-909B-3720E6DF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2" y="0"/>
            <a:ext cx="1166883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0DE43-CE33-4B59-827E-5BD92D3C4E76}"/>
              </a:ext>
            </a:extLst>
          </p:cNvPr>
          <p:cNvSpPr/>
          <p:nvPr/>
        </p:nvSpPr>
        <p:spPr>
          <a:xfrm>
            <a:off x="1910993" y="1489753"/>
            <a:ext cx="8013843" cy="3472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F6E1F-79AB-4815-A27B-58FEEE32C005}"/>
              </a:ext>
            </a:extLst>
          </p:cNvPr>
          <p:cNvSpPr txBox="1"/>
          <p:nvPr/>
        </p:nvSpPr>
        <p:spPr>
          <a:xfrm>
            <a:off x="1417733" y="822015"/>
            <a:ext cx="755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Condensed" panose="020B0606040200020203" pitchFamily="34" charset="0"/>
              </a:rPr>
              <a:t>Your Mission: </a:t>
            </a:r>
            <a:r>
              <a:rPr lang="en-US" sz="3200" b="1" dirty="0">
                <a:latin typeface="Segoe Condensed" panose="020B0606040200020203" pitchFamily="34" charset="0"/>
              </a:rPr>
              <a:t>Validate 10 Curb Ramps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84FEE-698E-40A7-92DE-CFF95BF60590}"/>
              </a:ext>
            </a:extLst>
          </p:cNvPr>
          <p:cNvSpPr txBox="1"/>
          <p:nvPr/>
        </p:nvSpPr>
        <p:spPr>
          <a:xfrm>
            <a:off x="1433634" y="1772725"/>
            <a:ext cx="309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Correct examples. </a:t>
            </a:r>
            <a:r>
              <a:rPr lang="en-US" dirty="0">
                <a:latin typeface="Segoe Condensed" panose="020B0606040200020203" pitchFamily="34" charset="0"/>
              </a:rPr>
              <a:t>Mark Agree.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F520C-99FE-4290-B068-CE63A197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4"/>
          <a:stretch/>
        </p:blipFill>
        <p:spPr>
          <a:xfrm>
            <a:off x="-1884641" y="3429000"/>
            <a:ext cx="1720596" cy="14359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DA7EA8-1034-4EEE-98D1-D08A83B4BF8B}"/>
              </a:ext>
            </a:extLst>
          </p:cNvPr>
          <p:cNvGrpSpPr/>
          <p:nvPr/>
        </p:nvGrpSpPr>
        <p:grpSpPr>
          <a:xfrm>
            <a:off x="1542795" y="2122851"/>
            <a:ext cx="4113726" cy="1747400"/>
            <a:chOff x="1627859" y="2004663"/>
            <a:chExt cx="3413526" cy="14499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0F3F6F-1FF9-4FCD-9F87-21CB46A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7859" y="2012521"/>
              <a:ext cx="1663980" cy="14421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8046D3-45AF-4362-A87B-5A1A7AF5B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030" y="2004663"/>
              <a:ext cx="1678355" cy="144303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5184CC-A4A4-42C5-8105-5F7AEA1CA338}"/>
              </a:ext>
            </a:extLst>
          </p:cNvPr>
          <p:cNvSpPr txBox="1"/>
          <p:nvPr/>
        </p:nvSpPr>
        <p:spPr>
          <a:xfrm>
            <a:off x="6003353" y="1765919"/>
            <a:ext cx="396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Incorrect examples. </a:t>
            </a:r>
            <a:r>
              <a:rPr lang="en-US" dirty="0">
                <a:latin typeface="Segoe Condensed" panose="020B0606040200020203" pitchFamily="34" charset="0"/>
              </a:rPr>
              <a:t>Mark Disagree.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E6501E-B457-484E-AEE9-4134C54BE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86" y="3561472"/>
            <a:ext cx="1295159" cy="53701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0EF734-A457-4102-82B0-3DE3D25BA165}"/>
              </a:ext>
            </a:extLst>
          </p:cNvPr>
          <p:cNvGrpSpPr/>
          <p:nvPr/>
        </p:nvGrpSpPr>
        <p:grpSpPr>
          <a:xfrm>
            <a:off x="6103088" y="2127268"/>
            <a:ext cx="4157334" cy="1726089"/>
            <a:chOff x="5826719" y="2012522"/>
            <a:chExt cx="4433703" cy="18408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016148-B63F-4A69-9798-CD19D6B0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6719" y="2012522"/>
              <a:ext cx="2168734" cy="184083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2E6F60-9402-4D32-A33F-3E656527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1687" y="2012522"/>
              <a:ext cx="2168735" cy="1838586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2E3AD68-B1E4-4E2C-B714-BD5B9AA62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247" y="3561472"/>
            <a:ext cx="1207737" cy="5394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D39E5A-DF53-4527-9623-98DB0F87D62C}"/>
              </a:ext>
            </a:extLst>
          </p:cNvPr>
          <p:cNvCxnSpPr>
            <a:cxnSpLocks/>
          </p:cNvCxnSpPr>
          <p:nvPr/>
        </p:nvCxnSpPr>
        <p:spPr>
          <a:xfrm flipH="1">
            <a:off x="6704415" y="2866204"/>
            <a:ext cx="304933" cy="3026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7CCB1E-BA9B-4AF4-8B1D-9CDA6B2C925E}"/>
              </a:ext>
            </a:extLst>
          </p:cNvPr>
          <p:cNvSpPr txBox="1"/>
          <p:nvPr/>
        </p:nvSpPr>
        <p:spPr>
          <a:xfrm>
            <a:off x="6120518" y="3091322"/>
            <a:ext cx="147272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Condensed" panose="020B0606040200020203" pitchFamily="34" charset="0"/>
              </a:rPr>
              <a:t>Sidewalk-driveway transitions typically don’t need curb ramps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73B46C-9D86-4A10-8D3C-B1E32B41223C}"/>
              </a:ext>
            </a:extLst>
          </p:cNvPr>
          <p:cNvCxnSpPr>
            <a:cxnSpLocks/>
          </p:cNvCxnSpPr>
          <p:nvPr/>
        </p:nvCxnSpPr>
        <p:spPr>
          <a:xfrm>
            <a:off x="9470045" y="3168870"/>
            <a:ext cx="254776" cy="2601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6CB3821-083A-412A-8A08-D39F0E889F08}"/>
              </a:ext>
            </a:extLst>
          </p:cNvPr>
          <p:cNvSpPr txBox="1"/>
          <p:nvPr/>
        </p:nvSpPr>
        <p:spPr>
          <a:xfrm>
            <a:off x="8926104" y="3327297"/>
            <a:ext cx="120773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Condensed" panose="020B0606040200020203" pitchFamily="34" charset="0"/>
              </a:rPr>
              <a:t>Driveways should not be marked as curb ramps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136369-5487-4E40-AC8B-28F968BC3203}"/>
              </a:ext>
            </a:extLst>
          </p:cNvPr>
          <p:cNvSpPr/>
          <p:nvPr/>
        </p:nvSpPr>
        <p:spPr>
          <a:xfrm>
            <a:off x="3987077" y="4554036"/>
            <a:ext cx="3861673" cy="396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Mission: Validate 10 Curb Ramps</a:t>
            </a:r>
          </a:p>
        </p:txBody>
      </p:sp>
    </p:spTree>
    <p:extLst>
      <p:ext uri="{BB962C8B-B14F-4D97-AF65-F5344CB8AC3E}">
        <p14:creationId xmlns:p14="http://schemas.microsoft.com/office/powerpoint/2010/main" val="2263587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21DA9-28A2-49D4-909B-3720E6DF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2" y="0"/>
            <a:ext cx="1166883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0DE43-CE33-4B59-827E-5BD92D3C4E76}"/>
              </a:ext>
            </a:extLst>
          </p:cNvPr>
          <p:cNvSpPr/>
          <p:nvPr/>
        </p:nvSpPr>
        <p:spPr>
          <a:xfrm>
            <a:off x="1910993" y="1489753"/>
            <a:ext cx="8013843" cy="3472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F6E1F-79AB-4815-A27B-58FEEE32C005}"/>
              </a:ext>
            </a:extLst>
          </p:cNvPr>
          <p:cNvSpPr txBox="1"/>
          <p:nvPr/>
        </p:nvSpPr>
        <p:spPr>
          <a:xfrm>
            <a:off x="1542795" y="984059"/>
            <a:ext cx="871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Condensed" panose="020B0606040200020203" pitchFamily="34" charset="0"/>
              </a:rPr>
              <a:t>Your Mission: </a:t>
            </a:r>
            <a:r>
              <a:rPr lang="en-US" sz="3200" b="1" dirty="0">
                <a:latin typeface="Segoe Condensed" panose="020B0606040200020203" pitchFamily="34" charset="0"/>
              </a:rPr>
              <a:t>Validate 10 Curb Ramps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84FEE-698E-40A7-92DE-CFF95BF60590}"/>
              </a:ext>
            </a:extLst>
          </p:cNvPr>
          <p:cNvSpPr txBox="1"/>
          <p:nvPr/>
        </p:nvSpPr>
        <p:spPr>
          <a:xfrm>
            <a:off x="1433634" y="1772725"/>
            <a:ext cx="309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Correct examples. </a:t>
            </a:r>
            <a:r>
              <a:rPr lang="en-US" dirty="0">
                <a:latin typeface="Segoe Condensed" panose="020B0606040200020203" pitchFamily="34" charset="0"/>
              </a:rPr>
              <a:t>Mark Agree.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F520C-99FE-4290-B068-CE63A197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4"/>
          <a:stretch/>
        </p:blipFill>
        <p:spPr>
          <a:xfrm>
            <a:off x="-1884641" y="3429000"/>
            <a:ext cx="1720596" cy="14359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DA7EA8-1034-4EEE-98D1-D08A83B4BF8B}"/>
              </a:ext>
            </a:extLst>
          </p:cNvPr>
          <p:cNvGrpSpPr/>
          <p:nvPr/>
        </p:nvGrpSpPr>
        <p:grpSpPr>
          <a:xfrm>
            <a:off x="1542795" y="2122851"/>
            <a:ext cx="4113726" cy="1747400"/>
            <a:chOff x="1627859" y="2004663"/>
            <a:chExt cx="3413526" cy="14499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0F3F6F-1FF9-4FCD-9F87-21CB46A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7859" y="2012521"/>
              <a:ext cx="1663980" cy="14421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8046D3-45AF-4362-A87B-5A1A7AF5B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030" y="2004663"/>
              <a:ext cx="1678355" cy="144303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5184CC-A4A4-42C5-8105-5F7AEA1CA338}"/>
              </a:ext>
            </a:extLst>
          </p:cNvPr>
          <p:cNvSpPr txBox="1"/>
          <p:nvPr/>
        </p:nvSpPr>
        <p:spPr>
          <a:xfrm>
            <a:off x="6003353" y="1765919"/>
            <a:ext cx="396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Incorrect examples. </a:t>
            </a:r>
            <a:r>
              <a:rPr lang="en-US" dirty="0">
                <a:latin typeface="Segoe Condensed" panose="020B0606040200020203" pitchFamily="34" charset="0"/>
              </a:rPr>
              <a:t>Mark Disagree.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E6501E-B457-484E-AEE9-4134C54BE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86" y="3561472"/>
            <a:ext cx="1295159" cy="53701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0EF734-A457-4102-82B0-3DE3D25BA165}"/>
              </a:ext>
            </a:extLst>
          </p:cNvPr>
          <p:cNvGrpSpPr/>
          <p:nvPr/>
        </p:nvGrpSpPr>
        <p:grpSpPr>
          <a:xfrm>
            <a:off x="6103088" y="2127268"/>
            <a:ext cx="4157334" cy="1726089"/>
            <a:chOff x="5826719" y="2012522"/>
            <a:chExt cx="4433703" cy="18408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016148-B63F-4A69-9798-CD19D6B0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6719" y="2012522"/>
              <a:ext cx="2168734" cy="184083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2E6F60-9402-4D32-A33F-3E656527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1687" y="2012522"/>
              <a:ext cx="2168735" cy="1838586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2E3AD68-B1E4-4E2C-B714-BD5B9AA62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247" y="3561472"/>
            <a:ext cx="1207737" cy="5394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D39E5A-DF53-4527-9623-98DB0F87D62C}"/>
              </a:ext>
            </a:extLst>
          </p:cNvPr>
          <p:cNvCxnSpPr>
            <a:cxnSpLocks/>
          </p:cNvCxnSpPr>
          <p:nvPr/>
        </p:nvCxnSpPr>
        <p:spPr>
          <a:xfrm flipH="1">
            <a:off x="6704415" y="2866204"/>
            <a:ext cx="304933" cy="3026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7CCB1E-BA9B-4AF4-8B1D-9CDA6B2C925E}"/>
              </a:ext>
            </a:extLst>
          </p:cNvPr>
          <p:cNvSpPr txBox="1"/>
          <p:nvPr/>
        </p:nvSpPr>
        <p:spPr>
          <a:xfrm>
            <a:off x="6120518" y="3091322"/>
            <a:ext cx="147272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Condensed" panose="020B0606040200020203" pitchFamily="34" charset="0"/>
              </a:rPr>
              <a:t>Sidewalk-driveway transitions typically don’t need curb ramps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73B46C-9D86-4A10-8D3C-B1E32B41223C}"/>
              </a:ext>
            </a:extLst>
          </p:cNvPr>
          <p:cNvCxnSpPr>
            <a:cxnSpLocks/>
          </p:cNvCxnSpPr>
          <p:nvPr/>
        </p:nvCxnSpPr>
        <p:spPr>
          <a:xfrm>
            <a:off x="9470045" y="3168870"/>
            <a:ext cx="254776" cy="2601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6CB3821-083A-412A-8A08-D39F0E889F08}"/>
              </a:ext>
            </a:extLst>
          </p:cNvPr>
          <p:cNvSpPr txBox="1"/>
          <p:nvPr/>
        </p:nvSpPr>
        <p:spPr>
          <a:xfrm>
            <a:off x="8926104" y="3327297"/>
            <a:ext cx="120773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Condensed" panose="020B0606040200020203" pitchFamily="34" charset="0"/>
              </a:rPr>
              <a:t>Driveways should not be marked as curb ramps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136369-5487-4E40-AC8B-28F968BC3203}"/>
              </a:ext>
            </a:extLst>
          </p:cNvPr>
          <p:cNvSpPr/>
          <p:nvPr/>
        </p:nvSpPr>
        <p:spPr>
          <a:xfrm>
            <a:off x="3987077" y="4692931"/>
            <a:ext cx="3861673" cy="396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Mission: Validate 10 Curb Ramps</a:t>
            </a:r>
          </a:p>
        </p:txBody>
      </p:sp>
    </p:spTree>
    <p:extLst>
      <p:ext uri="{BB962C8B-B14F-4D97-AF65-F5344CB8AC3E}">
        <p14:creationId xmlns:p14="http://schemas.microsoft.com/office/powerpoint/2010/main" val="74870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21DA9-28A2-49D4-909B-3720E6DF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2" y="0"/>
            <a:ext cx="1166883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0DE43-CE33-4B59-827E-5BD92D3C4E76}"/>
              </a:ext>
            </a:extLst>
          </p:cNvPr>
          <p:cNvSpPr/>
          <p:nvPr/>
        </p:nvSpPr>
        <p:spPr>
          <a:xfrm>
            <a:off x="1910993" y="1489753"/>
            <a:ext cx="8013843" cy="3472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F6E1F-79AB-4815-A27B-58FEEE32C005}"/>
              </a:ext>
            </a:extLst>
          </p:cNvPr>
          <p:cNvSpPr txBox="1"/>
          <p:nvPr/>
        </p:nvSpPr>
        <p:spPr>
          <a:xfrm>
            <a:off x="1542795" y="984059"/>
            <a:ext cx="871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Condensed" panose="020B0606040200020203" pitchFamily="34" charset="0"/>
              </a:rPr>
              <a:t>Validate 10 Curb Ramps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84FEE-698E-40A7-92DE-CFF95BF60590}"/>
              </a:ext>
            </a:extLst>
          </p:cNvPr>
          <p:cNvSpPr txBox="1"/>
          <p:nvPr/>
        </p:nvSpPr>
        <p:spPr>
          <a:xfrm>
            <a:off x="1433634" y="1772725"/>
            <a:ext cx="309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Correct examples. </a:t>
            </a:r>
            <a:r>
              <a:rPr lang="en-US" dirty="0">
                <a:latin typeface="Segoe Condensed" panose="020B0606040200020203" pitchFamily="34" charset="0"/>
              </a:rPr>
              <a:t>Mark Agree.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F520C-99FE-4290-B068-CE63A197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4"/>
          <a:stretch/>
        </p:blipFill>
        <p:spPr>
          <a:xfrm>
            <a:off x="-1884641" y="3429000"/>
            <a:ext cx="1720596" cy="14359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DA7EA8-1034-4EEE-98D1-D08A83B4BF8B}"/>
              </a:ext>
            </a:extLst>
          </p:cNvPr>
          <p:cNvGrpSpPr/>
          <p:nvPr/>
        </p:nvGrpSpPr>
        <p:grpSpPr>
          <a:xfrm>
            <a:off x="1542795" y="2122851"/>
            <a:ext cx="4113726" cy="1747400"/>
            <a:chOff x="1627859" y="2004663"/>
            <a:chExt cx="3413526" cy="14499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0F3F6F-1FF9-4FCD-9F87-21CB46A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7859" y="2012521"/>
              <a:ext cx="1663980" cy="14421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8046D3-45AF-4362-A87B-5A1A7AF5B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030" y="2004663"/>
              <a:ext cx="1678355" cy="144303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5184CC-A4A4-42C5-8105-5F7AEA1CA338}"/>
              </a:ext>
            </a:extLst>
          </p:cNvPr>
          <p:cNvSpPr txBox="1"/>
          <p:nvPr/>
        </p:nvSpPr>
        <p:spPr>
          <a:xfrm>
            <a:off x="6003353" y="1765919"/>
            <a:ext cx="396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Incorrect examples. </a:t>
            </a:r>
            <a:r>
              <a:rPr lang="en-US" dirty="0">
                <a:latin typeface="Segoe Condensed" panose="020B0606040200020203" pitchFamily="34" charset="0"/>
              </a:rPr>
              <a:t>Mark Disagree.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E6501E-B457-484E-AEE9-4134C54BE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86" y="3561472"/>
            <a:ext cx="1295159" cy="53701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0EF734-A457-4102-82B0-3DE3D25BA165}"/>
              </a:ext>
            </a:extLst>
          </p:cNvPr>
          <p:cNvGrpSpPr/>
          <p:nvPr/>
        </p:nvGrpSpPr>
        <p:grpSpPr>
          <a:xfrm>
            <a:off x="6103088" y="2127268"/>
            <a:ext cx="4157334" cy="1726089"/>
            <a:chOff x="5826719" y="2012522"/>
            <a:chExt cx="4433703" cy="18408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016148-B63F-4A69-9798-CD19D6B0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6719" y="2012522"/>
              <a:ext cx="2168734" cy="184083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2E6F60-9402-4D32-A33F-3E656527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1687" y="2012522"/>
              <a:ext cx="2168735" cy="1838586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2E3AD68-B1E4-4E2C-B714-BD5B9AA62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247" y="3561472"/>
            <a:ext cx="1207737" cy="5394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D39E5A-DF53-4527-9623-98DB0F87D62C}"/>
              </a:ext>
            </a:extLst>
          </p:cNvPr>
          <p:cNvCxnSpPr>
            <a:cxnSpLocks/>
          </p:cNvCxnSpPr>
          <p:nvPr/>
        </p:nvCxnSpPr>
        <p:spPr>
          <a:xfrm flipH="1">
            <a:off x="6704415" y="2866204"/>
            <a:ext cx="304933" cy="3026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7CCB1E-BA9B-4AF4-8B1D-9CDA6B2C925E}"/>
              </a:ext>
            </a:extLst>
          </p:cNvPr>
          <p:cNvSpPr txBox="1"/>
          <p:nvPr/>
        </p:nvSpPr>
        <p:spPr>
          <a:xfrm>
            <a:off x="6120518" y="3091322"/>
            <a:ext cx="147272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Condensed" panose="020B0606040200020203" pitchFamily="34" charset="0"/>
              </a:rPr>
              <a:t>Sidewalk-driveway transitions typically don’t need curb ramps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73B46C-9D86-4A10-8D3C-B1E32B41223C}"/>
              </a:ext>
            </a:extLst>
          </p:cNvPr>
          <p:cNvCxnSpPr>
            <a:cxnSpLocks/>
          </p:cNvCxnSpPr>
          <p:nvPr/>
        </p:nvCxnSpPr>
        <p:spPr>
          <a:xfrm>
            <a:off x="9470045" y="3168870"/>
            <a:ext cx="254776" cy="2601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6CB3821-083A-412A-8A08-D39F0E889F08}"/>
              </a:ext>
            </a:extLst>
          </p:cNvPr>
          <p:cNvSpPr txBox="1"/>
          <p:nvPr/>
        </p:nvSpPr>
        <p:spPr>
          <a:xfrm>
            <a:off x="8926104" y="3327297"/>
            <a:ext cx="120773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Condensed" panose="020B0606040200020203" pitchFamily="34" charset="0"/>
              </a:rPr>
              <a:t>Driveways should not be marked as curb ramps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136369-5487-4E40-AC8B-28F968BC3203}"/>
              </a:ext>
            </a:extLst>
          </p:cNvPr>
          <p:cNvSpPr/>
          <p:nvPr/>
        </p:nvSpPr>
        <p:spPr>
          <a:xfrm>
            <a:off x="4613380" y="4720440"/>
            <a:ext cx="2576455" cy="58477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163067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03E78-DC54-450D-B30D-FB3EBA16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4" y="0"/>
            <a:ext cx="10457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5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21DA9-28A2-49D4-909B-3720E6DF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2" y="0"/>
            <a:ext cx="1166883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0DE43-CE33-4B59-827E-5BD92D3C4E76}"/>
              </a:ext>
            </a:extLst>
          </p:cNvPr>
          <p:cNvSpPr/>
          <p:nvPr/>
        </p:nvSpPr>
        <p:spPr>
          <a:xfrm>
            <a:off x="1910993" y="1319641"/>
            <a:ext cx="8013843" cy="3472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F6E1F-79AB-4815-A27B-58FEEE32C005}"/>
              </a:ext>
            </a:extLst>
          </p:cNvPr>
          <p:cNvSpPr txBox="1"/>
          <p:nvPr/>
        </p:nvSpPr>
        <p:spPr>
          <a:xfrm>
            <a:off x="1542795" y="813947"/>
            <a:ext cx="871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Condensed" panose="020B0606040200020203" pitchFamily="34" charset="0"/>
              </a:rPr>
              <a:t>Validate 10 Curb Ramps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84FEE-698E-40A7-92DE-CFF95BF60590}"/>
              </a:ext>
            </a:extLst>
          </p:cNvPr>
          <p:cNvSpPr txBox="1"/>
          <p:nvPr/>
        </p:nvSpPr>
        <p:spPr>
          <a:xfrm>
            <a:off x="1433634" y="1602613"/>
            <a:ext cx="309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Correct examples. </a:t>
            </a:r>
            <a:r>
              <a:rPr lang="en-US" dirty="0">
                <a:latin typeface="Segoe Condensed" panose="020B0606040200020203" pitchFamily="34" charset="0"/>
              </a:rPr>
              <a:t>Select “Agree”</a:t>
            </a:r>
            <a:r>
              <a:rPr lang="en-US" b="1" dirty="0">
                <a:latin typeface="Segoe Condensed" panose="020B0606040200020203" pitchFamily="34" charset="0"/>
              </a:rPr>
              <a:t> </a:t>
            </a:r>
            <a:endParaRPr lang="en-US" dirty="0">
              <a:latin typeface="Segoe Condensed" panose="020B0606040200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F520C-99FE-4290-B068-CE63A197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4"/>
          <a:stretch/>
        </p:blipFill>
        <p:spPr>
          <a:xfrm>
            <a:off x="-1884641" y="3429000"/>
            <a:ext cx="1720596" cy="14359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DA7EA8-1034-4EEE-98D1-D08A83B4BF8B}"/>
              </a:ext>
            </a:extLst>
          </p:cNvPr>
          <p:cNvGrpSpPr/>
          <p:nvPr/>
        </p:nvGrpSpPr>
        <p:grpSpPr>
          <a:xfrm>
            <a:off x="1542795" y="1952739"/>
            <a:ext cx="4113726" cy="1747400"/>
            <a:chOff x="1627859" y="2004663"/>
            <a:chExt cx="3413526" cy="14499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0F3F6F-1FF9-4FCD-9F87-21CB46A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7859" y="2012521"/>
              <a:ext cx="1663980" cy="14421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8046D3-45AF-4362-A87B-5A1A7AF5B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030" y="2004663"/>
              <a:ext cx="1678355" cy="144303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5184CC-A4A4-42C5-8105-5F7AEA1CA338}"/>
              </a:ext>
            </a:extLst>
          </p:cNvPr>
          <p:cNvSpPr txBox="1"/>
          <p:nvPr/>
        </p:nvSpPr>
        <p:spPr>
          <a:xfrm>
            <a:off x="6003353" y="1595807"/>
            <a:ext cx="396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Incorrect examples. </a:t>
            </a:r>
            <a:r>
              <a:rPr lang="en-US" dirty="0">
                <a:latin typeface="Segoe Condensed" panose="020B0606040200020203" pitchFamily="34" charset="0"/>
              </a:rPr>
              <a:t>Select “Disagree”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E6501E-B457-484E-AEE9-4134C54BE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446" y="4251013"/>
            <a:ext cx="1295159" cy="53701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0EF734-A457-4102-82B0-3DE3D25BA165}"/>
              </a:ext>
            </a:extLst>
          </p:cNvPr>
          <p:cNvGrpSpPr/>
          <p:nvPr/>
        </p:nvGrpSpPr>
        <p:grpSpPr>
          <a:xfrm>
            <a:off x="6103088" y="1957156"/>
            <a:ext cx="4157334" cy="1726089"/>
            <a:chOff x="5826719" y="2012522"/>
            <a:chExt cx="4433703" cy="18408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016148-B63F-4A69-9798-CD19D6B0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6719" y="2012522"/>
              <a:ext cx="2168734" cy="184083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2E6F60-9402-4D32-A33F-3E656527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1687" y="2012522"/>
              <a:ext cx="2168735" cy="183858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7CCB1E-BA9B-4AF4-8B1D-9CDA6B2C925E}"/>
              </a:ext>
            </a:extLst>
          </p:cNvPr>
          <p:cNvSpPr txBox="1"/>
          <p:nvPr/>
        </p:nvSpPr>
        <p:spPr>
          <a:xfrm>
            <a:off x="6024719" y="3666075"/>
            <a:ext cx="213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There is a smooth seam between the driveway and sidewalk, so a curb ramp is </a:t>
            </a:r>
            <a:r>
              <a:rPr lang="en-US" sz="900" b="1" dirty="0">
                <a:latin typeface="Segoe Condensed" panose="020B0606040200020203" pitchFamily="34" charset="0"/>
              </a:rPr>
              <a:t>not</a:t>
            </a:r>
            <a:r>
              <a:rPr lang="en-US" sz="900" dirty="0">
                <a:latin typeface="Segoe Condensed" panose="020B0606040200020203" pitchFamily="34" charset="0"/>
              </a:rPr>
              <a:t> needed.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136369-5487-4E40-AC8B-28F968BC3203}"/>
              </a:ext>
            </a:extLst>
          </p:cNvPr>
          <p:cNvSpPr/>
          <p:nvPr/>
        </p:nvSpPr>
        <p:spPr>
          <a:xfrm>
            <a:off x="4613380" y="4883344"/>
            <a:ext cx="2576455" cy="58477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Let’s go!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CAF0D-F166-4BDE-925A-8F17F6182C5A}"/>
              </a:ext>
            </a:extLst>
          </p:cNvPr>
          <p:cNvSpPr txBox="1"/>
          <p:nvPr/>
        </p:nvSpPr>
        <p:spPr>
          <a:xfrm>
            <a:off x="1448106" y="3666075"/>
            <a:ext cx="213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This is an ADA compliant curb ramp with wide flares, turnaround space, and a friction strip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E412A-6333-4D3A-B74F-2974D4AC76A1}"/>
              </a:ext>
            </a:extLst>
          </p:cNvPr>
          <p:cNvSpPr txBox="1"/>
          <p:nvPr/>
        </p:nvSpPr>
        <p:spPr>
          <a:xfrm>
            <a:off x="3545420" y="3666075"/>
            <a:ext cx="218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This is a narrow curb ramp that is overly narrow and lacks a friction strip. But it’s still a curb ramp.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CB6155-AC2A-4CBF-BAD3-1D0E5FB22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829" y="4156693"/>
            <a:ext cx="1408676" cy="6292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202815-97F1-4658-A963-B4BCD50A0F5C}"/>
              </a:ext>
            </a:extLst>
          </p:cNvPr>
          <p:cNvSpPr txBox="1"/>
          <p:nvPr/>
        </p:nvSpPr>
        <p:spPr>
          <a:xfrm>
            <a:off x="8136637" y="3666075"/>
            <a:ext cx="2135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Driveways should </a:t>
            </a:r>
            <a:r>
              <a:rPr lang="en-US" sz="900" b="1" dirty="0">
                <a:latin typeface="Segoe Condensed" panose="020B0606040200020203" pitchFamily="34" charset="0"/>
              </a:rPr>
              <a:t>not </a:t>
            </a:r>
            <a:r>
              <a:rPr lang="en-US" sz="900" dirty="0">
                <a:latin typeface="Segoe Condensed" panose="020B0606040200020203" pitchFamily="34" charset="0"/>
              </a:rPr>
              <a:t>be labeled as curb ramps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D728903-49EF-44CC-9E29-640553FBCDF8}"/>
              </a:ext>
            </a:extLst>
          </p:cNvPr>
          <p:cNvSpPr/>
          <p:nvPr/>
        </p:nvSpPr>
        <p:spPr>
          <a:xfrm rot="5400000">
            <a:off x="3537952" y="3229838"/>
            <a:ext cx="92148" cy="186455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3B66DB32-322B-4022-91F0-C754E2584084}"/>
              </a:ext>
            </a:extLst>
          </p:cNvPr>
          <p:cNvSpPr/>
          <p:nvPr/>
        </p:nvSpPr>
        <p:spPr>
          <a:xfrm rot="5400000">
            <a:off x="8142917" y="3241204"/>
            <a:ext cx="92148" cy="186455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3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21DA9-28A2-49D4-909B-3720E6DF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2" y="0"/>
            <a:ext cx="1166883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0DE43-CE33-4B59-827E-5BD92D3C4E76}"/>
              </a:ext>
            </a:extLst>
          </p:cNvPr>
          <p:cNvSpPr/>
          <p:nvPr/>
        </p:nvSpPr>
        <p:spPr>
          <a:xfrm>
            <a:off x="1910993" y="1319641"/>
            <a:ext cx="8013843" cy="3472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F6E1F-79AB-4815-A27B-58FEEE32C005}"/>
              </a:ext>
            </a:extLst>
          </p:cNvPr>
          <p:cNvSpPr txBox="1"/>
          <p:nvPr/>
        </p:nvSpPr>
        <p:spPr>
          <a:xfrm>
            <a:off x="1542795" y="813947"/>
            <a:ext cx="871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aleway" panose="020B0503030101060003" pitchFamily="34" charset="0"/>
              </a:rPr>
              <a:t>Your Mission: </a:t>
            </a:r>
            <a:r>
              <a:rPr lang="en-US" sz="3200" dirty="0">
                <a:latin typeface="Raleway" panose="020B0503030101060003" pitchFamily="34" charset="0"/>
              </a:rPr>
              <a:t>Validate 10 Curb Ramps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84FEE-698E-40A7-92DE-CFF95BF60590}"/>
              </a:ext>
            </a:extLst>
          </p:cNvPr>
          <p:cNvSpPr txBox="1"/>
          <p:nvPr/>
        </p:nvSpPr>
        <p:spPr>
          <a:xfrm>
            <a:off x="1433634" y="1602613"/>
            <a:ext cx="309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aleway" panose="020B0503030101060003" pitchFamily="34" charset="0"/>
              </a:rPr>
              <a:t>Correct examples. </a:t>
            </a:r>
            <a:r>
              <a:rPr lang="en-US" sz="1400" dirty="0">
                <a:latin typeface="Raleway" panose="020B0503030101060003" pitchFamily="34" charset="0"/>
              </a:rPr>
              <a:t>Select “Agree”</a:t>
            </a:r>
            <a:r>
              <a:rPr lang="en-US" sz="1400" b="1" dirty="0">
                <a:latin typeface="Raleway" panose="020B0503030101060003" pitchFamily="34" charset="0"/>
              </a:rPr>
              <a:t> </a:t>
            </a:r>
            <a:endParaRPr lang="en-US" sz="1400" dirty="0">
              <a:latin typeface="Raleway" panose="020B05030301010600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F520C-99FE-4290-B068-CE63A197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4"/>
          <a:stretch/>
        </p:blipFill>
        <p:spPr>
          <a:xfrm>
            <a:off x="-1884641" y="3429000"/>
            <a:ext cx="1720596" cy="14359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DA7EA8-1034-4EEE-98D1-D08A83B4BF8B}"/>
              </a:ext>
            </a:extLst>
          </p:cNvPr>
          <p:cNvGrpSpPr/>
          <p:nvPr/>
        </p:nvGrpSpPr>
        <p:grpSpPr>
          <a:xfrm>
            <a:off x="1542795" y="1952739"/>
            <a:ext cx="4113726" cy="1747400"/>
            <a:chOff x="1627859" y="2004663"/>
            <a:chExt cx="3413526" cy="14499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0F3F6F-1FF9-4FCD-9F87-21CB46A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7859" y="2012521"/>
              <a:ext cx="1663980" cy="14421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8046D3-45AF-4362-A87B-5A1A7AF5B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030" y="2004663"/>
              <a:ext cx="1678355" cy="144303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5184CC-A4A4-42C5-8105-5F7AEA1CA338}"/>
              </a:ext>
            </a:extLst>
          </p:cNvPr>
          <p:cNvSpPr txBox="1"/>
          <p:nvPr/>
        </p:nvSpPr>
        <p:spPr>
          <a:xfrm>
            <a:off x="6003353" y="1595807"/>
            <a:ext cx="396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Incorrect examples. </a:t>
            </a:r>
            <a:r>
              <a:rPr lang="en-US" b="0" dirty="0"/>
              <a:t>Select “Disagree”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E6501E-B457-484E-AEE9-4134C54BE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446" y="4345204"/>
            <a:ext cx="1295159" cy="537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016148-B63F-4A69-9798-CD19D6B00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532" y="1952399"/>
            <a:ext cx="2033549" cy="1726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2E6F60-9402-4D32-A33F-3E6565270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533" y="1947346"/>
            <a:ext cx="2033550" cy="1723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7CCB1E-BA9B-4AF4-8B1D-9CDA6B2C925E}"/>
              </a:ext>
            </a:extLst>
          </p:cNvPr>
          <p:cNvSpPr txBox="1"/>
          <p:nvPr/>
        </p:nvSpPr>
        <p:spPr>
          <a:xfrm>
            <a:off x="8141163" y="3656265"/>
            <a:ext cx="213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latin typeface="Adelle SB" panose="02000503000000020004" pitchFamily="2" charset="0"/>
              </a:defRPr>
            </a:lvl1pPr>
          </a:lstStyle>
          <a:p>
            <a:r>
              <a:rPr lang="en-US" b="1" dirty="0"/>
              <a:t>Incorrect label. </a:t>
            </a:r>
            <a:r>
              <a:rPr lang="en-US" dirty="0">
                <a:latin typeface="Adelle" panose="02000503000000020004" pitchFamily="2" charset="0"/>
              </a:rPr>
              <a:t>There is a smooth seam between the driveway and sidewalk, so no curb ramp exists.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136369-5487-4E40-AC8B-28F968BC3203}"/>
              </a:ext>
            </a:extLst>
          </p:cNvPr>
          <p:cNvSpPr/>
          <p:nvPr/>
        </p:nvSpPr>
        <p:spPr>
          <a:xfrm>
            <a:off x="4613380" y="5083490"/>
            <a:ext cx="2576455" cy="58477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   Let’s do it!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CAF0D-F166-4BDE-925A-8F17F6182C5A}"/>
              </a:ext>
            </a:extLst>
          </p:cNvPr>
          <p:cNvSpPr txBox="1"/>
          <p:nvPr/>
        </p:nvSpPr>
        <p:spPr>
          <a:xfrm>
            <a:off x="1448106" y="3656265"/>
            <a:ext cx="213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delle SB" panose="02000503000000020004" pitchFamily="2" charset="0"/>
              </a:rPr>
              <a:t>Correct label. </a:t>
            </a:r>
            <a:r>
              <a:rPr lang="en-US" sz="800" dirty="0">
                <a:latin typeface="Adelle" panose="02000503000000020004" pitchFamily="2" charset="0"/>
              </a:rPr>
              <a:t>This is an ADA compliant curb ramp with wide flares, turnaround space, and a friction strip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E412A-6333-4D3A-B74F-2974D4AC76A1}"/>
              </a:ext>
            </a:extLst>
          </p:cNvPr>
          <p:cNvSpPr txBox="1"/>
          <p:nvPr/>
        </p:nvSpPr>
        <p:spPr>
          <a:xfrm>
            <a:off x="3545420" y="3656265"/>
            <a:ext cx="218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Adelle SB" panose="02000503000000020004" pitchFamily="2" charset="0"/>
              </a:defRPr>
            </a:lvl1pPr>
          </a:lstStyle>
          <a:p>
            <a:r>
              <a:rPr lang="en-US" sz="800" dirty="0"/>
              <a:t>Correct label. </a:t>
            </a:r>
            <a:r>
              <a:rPr lang="en-US" sz="800" dirty="0">
                <a:latin typeface="Adelle" panose="02000503000000020004" pitchFamily="2" charset="0"/>
              </a:rPr>
              <a:t>This is a narrow curb ramp that is overly narrow and lacks a friction strip. But it’s still a curb ramp.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CB6155-AC2A-4CBF-BAD3-1D0E5FB22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829" y="4356839"/>
            <a:ext cx="1408676" cy="6292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202815-97F1-4658-A963-B4BCD50A0F5C}"/>
              </a:ext>
            </a:extLst>
          </p:cNvPr>
          <p:cNvSpPr txBox="1"/>
          <p:nvPr/>
        </p:nvSpPr>
        <p:spPr>
          <a:xfrm>
            <a:off x="6014298" y="3656265"/>
            <a:ext cx="213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latin typeface="Adelle SB" panose="02000503000000020004" pitchFamily="2" charset="0"/>
              </a:defRPr>
            </a:lvl1pPr>
          </a:lstStyle>
          <a:p>
            <a:r>
              <a:rPr lang="en-US" b="1" dirty="0"/>
              <a:t>Incorrect label. </a:t>
            </a:r>
            <a:r>
              <a:rPr lang="en-US" dirty="0">
                <a:latin typeface="Adelle" panose="02000503000000020004" pitchFamily="2" charset="0"/>
              </a:rPr>
              <a:t>Driveways should not be labeled as curb ramps. This is an extremely common labeling mistake!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D728903-49EF-44CC-9E29-640553FBCDF8}"/>
              </a:ext>
            </a:extLst>
          </p:cNvPr>
          <p:cNvSpPr/>
          <p:nvPr/>
        </p:nvSpPr>
        <p:spPr>
          <a:xfrm rot="5400000">
            <a:off x="3537952" y="3324029"/>
            <a:ext cx="92148" cy="186455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3B66DB32-322B-4022-91F0-C754E2584084}"/>
              </a:ext>
            </a:extLst>
          </p:cNvPr>
          <p:cNvSpPr/>
          <p:nvPr/>
        </p:nvSpPr>
        <p:spPr>
          <a:xfrm rot="5400000">
            <a:off x="8142917" y="3441350"/>
            <a:ext cx="92148" cy="186455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7B77AA-B3F9-4B44-96FF-A5C37C4A8E4F}"/>
              </a:ext>
            </a:extLst>
          </p:cNvPr>
          <p:cNvSpPr/>
          <p:nvPr/>
        </p:nvSpPr>
        <p:spPr>
          <a:xfrm>
            <a:off x="623988" y="2853085"/>
            <a:ext cx="654023" cy="225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199CC-5977-4784-A5FD-CE271D867969}"/>
              </a:ext>
            </a:extLst>
          </p:cNvPr>
          <p:cNvSpPr/>
          <p:nvPr/>
        </p:nvSpPr>
        <p:spPr>
          <a:xfrm>
            <a:off x="2283220" y="67140"/>
            <a:ext cx="7057003" cy="495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47177-BE84-4B2E-A395-B092CB16B0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1051" y="5158163"/>
            <a:ext cx="400213" cy="4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69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21DA9-28A2-49D4-909B-3720E6DF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2" y="0"/>
            <a:ext cx="1166883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F0DE43-CE33-4B59-827E-5BD92D3C4E76}"/>
              </a:ext>
            </a:extLst>
          </p:cNvPr>
          <p:cNvSpPr/>
          <p:nvPr/>
        </p:nvSpPr>
        <p:spPr>
          <a:xfrm>
            <a:off x="1910993" y="1319641"/>
            <a:ext cx="8013843" cy="3472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F6E1F-79AB-4815-A27B-58FEEE32C005}"/>
              </a:ext>
            </a:extLst>
          </p:cNvPr>
          <p:cNvSpPr txBox="1"/>
          <p:nvPr/>
        </p:nvSpPr>
        <p:spPr>
          <a:xfrm>
            <a:off x="1542795" y="813947"/>
            <a:ext cx="871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aleway" panose="020B0503030101060003" pitchFamily="34" charset="0"/>
              </a:rPr>
              <a:t>Your Mission: </a:t>
            </a:r>
            <a:r>
              <a:rPr lang="en-US" sz="3200" dirty="0">
                <a:latin typeface="Raleway" panose="020B0503030101060003" pitchFamily="34" charset="0"/>
              </a:rPr>
              <a:t>Validate 10 Curb Ramps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84FEE-698E-40A7-92DE-CFF95BF60590}"/>
              </a:ext>
            </a:extLst>
          </p:cNvPr>
          <p:cNvSpPr txBox="1"/>
          <p:nvPr/>
        </p:nvSpPr>
        <p:spPr>
          <a:xfrm>
            <a:off x="1433634" y="1602613"/>
            <a:ext cx="309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aleway" panose="020B0503030101060003" pitchFamily="34" charset="0"/>
              </a:rPr>
              <a:t>Correct examples. </a:t>
            </a:r>
            <a:r>
              <a:rPr lang="en-US" sz="1400" dirty="0">
                <a:latin typeface="Raleway" panose="020B0503030101060003" pitchFamily="34" charset="0"/>
              </a:rPr>
              <a:t>Select “Agree”</a:t>
            </a:r>
            <a:r>
              <a:rPr lang="en-US" sz="1400" b="1" dirty="0">
                <a:latin typeface="Raleway" panose="020B0503030101060003" pitchFamily="34" charset="0"/>
              </a:rPr>
              <a:t> </a:t>
            </a:r>
            <a:endParaRPr lang="en-US" sz="1400" dirty="0">
              <a:latin typeface="Raleway" panose="020B05030301010600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F520C-99FE-4290-B068-CE63A197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4"/>
          <a:stretch/>
        </p:blipFill>
        <p:spPr>
          <a:xfrm>
            <a:off x="-1884641" y="3429000"/>
            <a:ext cx="1720596" cy="14359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DA7EA8-1034-4EEE-98D1-D08A83B4BF8B}"/>
              </a:ext>
            </a:extLst>
          </p:cNvPr>
          <p:cNvGrpSpPr/>
          <p:nvPr/>
        </p:nvGrpSpPr>
        <p:grpSpPr>
          <a:xfrm>
            <a:off x="1542795" y="1952739"/>
            <a:ext cx="4113726" cy="1747400"/>
            <a:chOff x="1627859" y="2004663"/>
            <a:chExt cx="3413526" cy="14499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0F3F6F-1FF9-4FCD-9F87-21CB46A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7859" y="2012521"/>
              <a:ext cx="1663980" cy="14421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8046D3-45AF-4362-A87B-5A1A7AF5B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030" y="2004663"/>
              <a:ext cx="1678355" cy="144303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5184CC-A4A4-42C5-8105-5F7AEA1CA338}"/>
              </a:ext>
            </a:extLst>
          </p:cNvPr>
          <p:cNvSpPr txBox="1"/>
          <p:nvPr/>
        </p:nvSpPr>
        <p:spPr>
          <a:xfrm>
            <a:off x="6003353" y="1595807"/>
            <a:ext cx="396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Incorrect examples. </a:t>
            </a:r>
            <a:r>
              <a:rPr lang="en-US" b="0" dirty="0"/>
              <a:t>Select “Disagree”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E6501E-B457-484E-AEE9-4134C54BE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446" y="4345204"/>
            <a:ext cx="1295159" cy="537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016148-B63F-4A69-9798-CD19D6B00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532" y="1952399"/>
            <a:ext cx="2033549" cy="1726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2E6F60-9402-4D32-A33F-3E6565270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533" y="1947346"/>
            <a:ext cx="2033550" cy="1723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7CCB1E-BA9B-4AF4-8B1D-9CDA6B2C925E}"/>
              </a:ext>
            </a:extLst>
          </p:cNvPr>
          <p:cNvSpPr txBox="1"/>
          <p:nvPr/>
        </p:nvSpPr>
        <p:spPr>
          <a:xfrm>
            <a:off x="8141163" y="3656265"/>
            <a:ext cx="213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latin typeface="Adelle SB" panose="02000503000000020004" pitchFamily="2" charset="0"/>
              </a:defRPr>
            </a:lvl1pPr>
          </a:lstStyle>
          <a:p>
            <a:r>
              <a:rPr lang="en-US" b="1" dirty="0"/>
              <a:t>Incorrect label. </a:t>
            </a:r>
            <a:r>
              <a:rPr lang="en-US" dirty="0">
                <a:latin typeface="Adelle" panose="02000503000000020004" pitchFamily="2" charset="0"/>
              </a:rPr>
              <a:t>There is a smooth seam between the driveway and sidewalk, so no curb ramp exists.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136369-5487-4E40-AC8B-28F968BC3203}"/>
              </a:ext>
            </a:extLst>
          </p:cNvPr>
          <p:cNvSpPr/>
          <p:nvPr/>
        </p:nvSpPr>
        <p:spPr>
          <a:xfrm>
            <a:off x="4466040" y="5083490"/>
            <a:ext cx="2723796" cy="58477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aleway" panose="020B0503030101060003" pitchFamily="34" charset="0"/>
              </a:rPr>
              <a:t>   </a:t>
            </a:r>
            <a:r>
              <a:rPr lang="en-US" sz="2400" dirty="0">
                <a:solidFill>
                  <a:schemeClr val="tx1"/>
                </a:solidFill>
                <a:latin typeface="Raleway" panose="020B0503030101060003" pitchFamily="34" charset="0"/>
              </a:rPr>
              <a:t>Start mission!</a:t>
            </a:r>
            <a:endParaRPr lang="en-US" sz="20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CAF0D-F166-4BDE-925A-8F17F6182C5A}"/>
              </a:ext>
            </a:extLst>
          </p:cNvPr>
          <p:cNvSpPr txBox="1"/>
          <p:nvPr/>
        </p:nvSpPr>
        <p:spPr>
          <a:xfrm>
            <a:off x="1448106" y="3656265"/>
            <a:ext cx="213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delle SB" panose="02000503000000020004" pitchFamily="2" charset="0"/>
              </a:rPr>
              <a:t>Correct label. </a:t>
            </a:r>
            <a:r>
              <a:rPr lang="en-US" sz="800" dirty="0">
                <a:latin typeface="Adelle" panose="02000503000000020004" pitchFamily="2" charset="0"/>
              </a:rPr>
              <a:t>This is an ADA compliant curb ramp with wide flares, turnaround space, and a friction strip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E412A-6333-4D3A-B74F-2974D4AC76A1}"/>
              </a:ext>
            </a:extLst>
          </p:cNvPr>
          <p:cNvSpPr txBox="1"/>
          <p:nvPr/>
        </p:nvSpPr>
        <p:spPr>
          <a:xfrm>
            <a:off x="3545420" y="3656265"/>
            <a:ext cx="218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Adelle SB" panose="02000503000000020004" pitchFamily="2" charset="0"/>
              </a:defRPr>
            </a:lvl1pPr>
          </a:lstStyle>
          <a:p>
            <a:r>
              <a:rPr lang="en-US" sz="800" dirty="0"/>
              <a:t>Correct label. </a:t>
            </a:r>
            <a:r>
              <a:rPr lang="en-US" sz="800" dirty="0">
                <a:latin typeface="Adelle" panose="02000503000000020004" pitchFamily="2" charset="0"/>
              </a:rPr>
              <a:t>This is a narrow curb ramp that is overly narrow and lacks a friction strip. But it’s still a curb ramp.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CB6155-AC2A-4CBF-BAD3-1D0E5FB22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829" y="4356839"/>
            <a:ext cx="1408676" cy="6292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202815-97F1-4658-A963-B4BCD50A0F5C}"/>
              </a:ext>
            </a:extLst>
          </p:cNvPr>
          <p:cNvSpPr txBox="1"/>
          <p:nvPr/>
        </p:nvSpPr>
        <p:spPr>
          <a:xfrm>
            <a:off x="6014298" y="3656265"/>
            <a:ext cx="213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latin typeface="Adelle SB" panose="02000503000000020004" pitchFamily="2" charset="0"/>
              </a:defRPr>
            </a:lvl1pPr>
          </a:lstStyle>
          <a:p>
            <a:r>
              <a:rPr lang="en-US" b="1" dirty="0"/>
              <a:t>Incorrect label. </a:t>
            </a:r>
            <a:r>
              <a:rPr lang="en-US" dirty="0">
                <a:latin typeface="Adelle" panose="02000503000000020004" pitchFamily="2" charset="0"/>
              </a:rPr>
              <a:t>Driveways should not be labeled as curb ramps. This is an extremely common labeling mistake!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D728903-49EF-44CC-9E29-640553FBCDF8}"/>
              </a:ext>
            </a:extLst>
          </p:cNvPr>
          <p:cNvSpPr/>
          <p:nvPr/>
        </p:nvSpPr>
        <p:spPr>
          <a:xfrm rot="5400000">
            <a:off x="3537952" y="3324029"/>
            <a:ext cx="92148" cy="186455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3B66DB32-322B-4022-91F0-C754E2584084}"/>
              </a:ext>
            </a:extLst>
          </p:cNvPr>
          <p:cNvSpPr/>
          <p:nvPr/>
        </p:nvSpPr>
        <p:spPr>
          <a:xfrm rot="5400000">
            <a:off x="8142917" y="3441350"/>
            <a:ext cx="92148" cy="1864556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7B77AA-B3F9-4B44-96FF-A5C37C4A8E4F}"/>
              </a:ext>
            </a:extLst>
          </p:cNvPr>
          <p:cNvSpPr/>
          <p:nvPr/>
        </p:nvSpPr>
        <p:spPr>
          <a:xfrm>
            <a:off x="623988" y="2853085"/>
            <a:ext cx="654023" cy="225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199CC-5977-4784-A5FD-CE271D867969}"/>
              </a:ext>
            </a:extLst>
          </p:cNvPr>
          <p:cNvSpPr/>
          <p:nvPr/>
        </p:nvSpPr>
        <p:spPr>
          <a:xfrm>
            <a:off x="2283220" y="67140"/>
            <a:ext cx="7057003" cy="495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47177-BE84-4B2E-A395-B092CB16B0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9465" y="5166514"/>
            <a:ext cx="400213" cy="4187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C8E006-0985-42F6-B13C-435A473D8D4D}"/>
              </a:ext>
            </a:extLst>
          </p:cNvPr>
          <p:cNvSpPr/>
          <p:nvPr/>
        </p:nvSpPr>
        <p:spPr>
          <a:xfrm>
            <a:off x="682857" y="1319641"/>
            <a:ext cx="2821689" cy="1533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put more badge and leaderboard information on this? I think that would be good!</a:t>
            </a:r>
          </a:p>
        </p:txBody>
      </p:sp>
    </p:spTree>
    <p:extLst>
      <p:ext uri="{BB962C8B-B14F-4D97-AF65-F5344CB8AC3E}">
        <p14:creationId xmlns:p14="http://schemas.microsoft.com/office/powerpoint/2010/main" val="12184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4CA771-1775-4F1F-91E0-4254472C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8" y="0"/>
            <a:ext cx="1133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5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E1A581-C00D-4CC1-B6D8-6BB71519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8" y="0"/>
            <a:ext cx="1133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B7AD-6C6B-422D-A17D-47D87EF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4B78-37E1-4E4C-B986-FAA5277CF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4DD5B-BBC8-494D-8CA1-21F92BA5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0" y="0"/>
            <a:ext cx="1102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E1A581-C00D-4CC1-B6D8-6BB71519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8" y="0"/>
            <a:ext cx="113308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AB723-183D-42E3-B70A-F093A335B0BD}"/>
              </a:ext>
            </a:extLst>
          </p:cNvPr>
          <p:cNvSpPr/>
          <p:nvPr/>
        </p:nvSpPr>
        <p:spPr>
          <a:xfrm>
            <a:off x="1061720" y="35560"/>
            <a:ext cx="9494520" cy="5613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24FC5-0A14-402F-8F8B-4059CF686310}"/>
              </a:ext>
            </a:extLst>
          </p:cNvPr>
          <p:cNvGrpSpPr/>
          <p:nvPr/>
        </p:nvGrpSpPr>
        <p:grpSpPr>
          <a:xfrm>
            <a:off x="1177288" y="1287542"/>
            <a:ext cx="4565191" cy="3500358"/>
            <a:chOff x="1412239" y="206527"/>
            <a:chExt cx="5664201" cy="43430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CACA39-ACFE-4F54-90CA-FA114FB2D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239" y="206527"/>
              <a:ext cx="5664201" cy="434302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8E8D647-5EFA-4718-B709-58744839EC92}"/>
                </a:ext>
              </a:extLst>
            </p:cNvPr>
            <p:cNvCxnSpPr/>
            <p:nvPr/>
          </p:nvCxnSpPr>
          <p:spPr>
            <a:xfrm flipH="1">
              <a:off x="4241800" y="2026920"/>
              <a:ext cx="71120" cy="19304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6E467B-6342-4A56-B156-CDE1BB5B4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8138" y="1742440"/>
              <a:ext cx="63182" cy="116523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9B495E-FCDA-4EA6-88F6-53B65E726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5888" y="2520950"/>
              <a:ext cx="80963" cy="1270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8A133-B307-41D0-8276-BFC0061E6437}"/>
              </a:ext>
            </a:extLst>
          </p:cNvPr>
          <p:cNvSpPr txBox="1"/>
          <p:nvPr/>
        </p:nvSpPr>
        <p:spPr>
          <a:xfrm>
            <a:off x="1659205" y="89753"/>
            <a:ext cx="4341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Your mission</a:t>
            </a:r>
          </a:p>
          <a:p>
            <a:r>
              <a:rPr lang="en-US" sz="1600" dirty="0">
                <a:latin typeface="Raleway" panose="020B0503030101060003" pitchFamily="34" charset="0"/>
              </a:rPr>
              <a:t>Explore 500 ft of Dell Valle, MX. Find, label, and rate sidewalk accessibility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3C3D8-54DA-4965-A451-BE95A0722C0C}"/>
              </a:ext>
            </a:extLst>
          </p:cNvPr>
          <p:cNvSpPr txBox="1"/>
          <p:nvPr/>
        </p:nvSpPr>
        <p:spPr>
          <a:xfrm>
            <a:off x="-1299212" y="-656733"/>
            <a:ext cx="18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Dell Valle, MX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5DD303-4A66-4F7E-8C59-4FFAA1806FB6}"/>
              </a:ext>
            </a:extLst>
          </p:cNvPr>
          <p:cNvGrpSpPr/>
          <p:nvPr/>
        </p:nvGrpSpPr>
        <p:grpSpPr>
          <a:xfrm>
            <a:off x="6902250" y="122484"/>
            <a:ext cx="3477342" cy="1077746"/>
            <a:chOff x="6145345" y="1406544"/>
            <a:chExt cx="3477342" cy="10777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F16119-CE48-4CB0-8300-63D824B4F2D0}"/>
                </a:ext>
              </a:extLst>
            </p:cNvPr>
            <p:cNvGrpSpPr/>
            <p:nvPr/>
          </p:nvGrpSpPr>
          <p:grpSpPr>
            <a:xfrm>
              <a:off x="7534284" y="1648599"/>
              <a:ext cx="1946030" cy="422119"/>
              <a:chOff x="5311068" y="6224977"/>
              <a:chExt cx="1704697" cy="36977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B087F2B-6565-4EBC-9ED6-81B7DF61D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7FA257E-26C0-4079-BEBD-B7066B422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296BD20-E8B4-4E10-B14B-992E2E878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FB607DD1-8844-44F3-964C-76899D574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582CF6-968D-4BD7-AFB7-497999D489BB}"/>
                </a:ext>
              </a:extLst>
            </p:cNvPr>
            <p:cNvSpPr txBox="1"/>
            <p:nvPr/>
          </p:nvSpPr>
          <p:spPr>
            <a:xfrm>
              <a:off x="7563733" y="2021794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1CF953-4E20-4E1A-A536-09B808E913E0}"/>
                </a:ext>
              </a:extLst>
            </p:cNvPr>
            <p:cNvSpPr txBox="1"/>
            <p:nvPr/>
          </p:nvSpPr>
          <p:spPr>
            <a:xfrm>
              <a:off x="7973112" y="2021792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A17A3-C7AB-4E2F-8DCB-81AE87F4F54B}"/>
                </a:ext>
              </a:extLst>
            </p:cNvPr>
            <p:cNvSpPr txBox="1"/>
            <p:nvPr/>
          </p:nvSpPr>
          <p:spPr>
            <a:xfrm>
              <a:off x="9109688" y="202179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E3F211-0F6A-4813-9C04-6B05199376FA}"/>
                </a:ext>
              </a:extLst>
            </p:cNvPr>
            <p:cNvSpPr txBox="1"/>
            <p:nvPr/>
          </p:nvSpPr>
          <p:spPr>
            <a:xfrm>
              <a:off x="8531917" y="202179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6A5CE3-2510-43DD-879B-1B07F03DFA6B}"/>
                </a:ext>
              </a:extLst>
            </p:cNvPr>
            <p:cNvSpPr txBox="1"/>
            <p:nvPr/>
          </p:nvSpPr>
          <p:spPr>
            <a:xfrm>
              <a:off x="7332064" y="1406544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C7145-C115-4FAF-B168-9CF86BD3B4C8}"/>
                </a:ext>
              </a:extLst>
            </p:cNvPr>
            <p:cNvSpPr txBox="1"/>
            <p:nvPr/>
          </p:nvSpPr>
          <p:spPr>
            <a:xfrm>
              <a:off x="7850696" y="1406544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6956F0-DEAE-42AE-858C-FF9A257B1B5F}"/>
                </a:ext>
              </a:extLst>
            </p:cNvPr>
            <p:cNvSpPr txBox="1"/>
            <p:nvPr/>
          </p:nvSpPr>
          <p:spPr>
            <a:xfrm>
              <a:off x="8406337" y="1406544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078FEA-A772-4DC7-A35E-1539376ACCA2}"/>
                </a:ext>
              </a:extLst>
            </p:cNvPr>
            <p:cNvSpPr txBox="1"/>
            <p:nvPr/>
          </p:nvSpPr>
          <p:spPr>
            <a:xfrm>
              <a:off x="8968662" y="1406544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31C2A8-D7B1-4395-B5D7-E9FC8A59F6D0}"/>
                </a:ext>
              </a:extLst>
            </p:cNvPr>
            <p:cNvSpPr txBox="1"/>
            <p:nvPr/>
          </p:nvSpPr>
          <p:spPr>
            <a:xfrm>
              <a:off x="6145345" y="2036916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4127A-5D4D-4586-92B8-0DDD70E26D97}"/>
                </a:ext>
              </a:extLst>
            </p:cNvPr>
            <p:cNvSpPr txBox="1"/>
            <p:nvPr/>
          </p:nvSpPr>
          <p:spPr>
            <a:xfrm>
              <a:off x="7564848" y="2222680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154B8F-3230-42D4-B225-029785607B90}"/>
                </a:ext>
              </a:extLst>
            </p:cNvPr>
            <p:cNvSpPr txBox="1"/>
            <p:nvPr/>
          </p:nvSpPr>
          <p:spPr>
            <a:xfrm>
              <a:off x="7974228" y="2222680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0.1 mi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CC9EFB-9D8E-408E-9DAF-B0234CB4B6B1}"/>
                </a:ext>
              </a:extLst>
            </p:cNvPr>
            <p:cNvSpPr txBox="1"/>
            <p:nvPr/>
          </p:nvSpPr>
          <p:spPr>
            <a:xfrm>
              <a:off x="9110803" y="2222680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472FAC-071C-4EAE-8B96-7E3CA05E7F93}"/>
                </a:ext>
              </a:extLst>
            </p:cNvPr>
            <p:cNvSpPr txBox="1"/>
            <p:nvPr/>
          </p:nvSpPr>
          <p:spPr>
            <a:xfrm>
              <a:off x="8533032" y="2222680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4839DE-F114-4C31-8FD7-4D7F53C15C2C}"/>
                </a:ext>
              </a:extLst>
            </p:cNvPr>
            <p:cNvSpPr txBox="1"/>
            <p:nvPr/>
          </p:nvSpPr>
          <p:spPr>
            <a:xfrm>
              <a:off x="6148088" y="2230375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Dell Valle: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46" name="Picture 4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4BB402-460C-4C95-8027-B5041E24A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050" y="35560"/>
            <a:ext cx="469901" cy="80026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91A6EF1-545C-4620-8731-272F444345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390" t="71829" r="53726" b="17726"/>
          <a:stretch/>
        </p:blipFill>
        <p:spPr>
          <a:xfrm>
            <a:off x="7536846" y="1524274"/>
            <a:ext cx="2663375" cy="63783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472B893-DEEC-492D-B1A1-8424D9A0D4E7}"/>
              </a:ext>
            </a:extLst>
          </p:cNvPr>
          <p:cNvSpPr txBox="1"/>
          <p:nvPr/>
        </p:nvSpPr>
        <p:spPr>
          <a:xfrm>
            <a:off x="7565982" y="1295215"/>
            <a:ext cx="1401331" cy="25391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0BEA6F57-EECA-4251-8F91-8972AC23F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7643" y="1320238"/>
            <a:ext cx="189291" cy="20191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1A699F5-84E4-4160-BEEF-9045CF9B3651}"/>
              </a:ext>
            </a:extLst>
          </p:cNvPr>
          <p:cNvGrpSpPr/>
          <p:nvPr/>
        </p:nvGrpSpPr>
        <p:grpSpPr>
          <a:xfrm>
            <a:off x="8893954" y="1346223"/>
            <a:ext cx="996259" cy="155448"/>
            <a:chOff x="7600864" y="2449692"/>
            <a:chExt cx="647115" cy="16657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FBA9236-E451-476F-AECD-3EADB7B656D0}"/>
                </a:ext>
              </a:extLst>
            </p:cNvPr>
            <p:cNvSpPr/>
            <p:nvPr/>
          </p:nvSpPr>
          <p:spPr>
            <a:xfrm>
              <a:off x="7600864" y="2449692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88ED8B-A476-4728-9F2F-E955073C15A6}"/>
                </a:ext>
              </a:extLst>
            </p:cNvPr>
            <p:cNvSpPr/>
            <p:nvPr/>
          </p:nvSpPr>
          <p:spPr>
            <a:xfrm>
              <a:off x="7600864" y="2449692"/>
              <a:ext cx="215705" cy="166578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8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CA08C0D3-351F-4B22-9430-286674446D0C}"/>
              </a:ext>
            </a:extLst>
          </p:cNvPr>
          <p:cNvSpPr/>
          <p:nvPr/>
        </p:nvSpPr>
        <p:spPr>
          <a:xfrm>
            <a:off x="7556428" y="2098086"/>
            <a:ext cx="2317301" cy="23083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mission badge!</a:t>
            </a:r>
            <a:endParaRPr lang="en-US" sz="9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0B4295-E1B6-446B-A7B5-95BE654A3ECA}"/>
              </a:ext>
            </a:extLst>
          </p:cNvPr>
          <p:cNvSpPr txBox="1"/>
          <p:nvPr/>
        </p:nvSpPr>
        <p:spPr>
          <a:xfrm>
            <a:off x="7556428" y="2419151"/>
            <a:ext cx="1771127" cy="2539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BE2C35-4E43-4623-92BD-BC47090B3D33}"/>
              </a:ext>
            </a:extLst>
          </p:cNvPr>
          <p:cNvGrpSpPr/>
          <p:nvPr/>
        </p:nvGrpSpPr>
        <p:grpSpPr>
          <a:xfrm>
            <a:off x="8893954" y="2468487"/>
            <a:ext cx="996261" cy="155448"/>
            <a:chOff x="7600863" y="2374604"/>
            <a:chExt cx="647116" cy="16657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55C8D0-D16C-45F3-8B91-405445B46815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A9F6B85-1797-46F0-B339-ED2B74746762}"/>
                </a:ext>
              </a:extLst>
            </p:cNvPr>
            <p:cNvSpPr/>
            <p:nvPr/>
          </p:nvSpPr>
          <p:spPr>
            <a:xfrm>
              <a:off x="7600863" y="2374604"/>
              <a:ext cx="118789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0" rtlCol="0" anchor="ctr"/>
            <a:lstStyle/>
            <a:p>
              <a:r>
                <a:rPr lang="en-US" sz="8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7B066ECA-57A0-4AD3-A342-C378102A9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6846" y="2694286"/>
            <a:ext cx="2601487" cy="48990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B4AC863-E888-417E-8EAF-CFE34F97BE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7692" y="2444941"/>
            <a:ext cx="159242" cy="18669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5EDF1AA-4E02-4838-B63E-EB19832B1ABA}"/>
              </a:ext>
            </a:extLst>
          </p:cNvPr>
          <p:cNvSpPr/>
          <p:nvPr/>
        </p:nvSpPr>
        <p:spPr>
          <a:xfrm>
            <a:off x="9109249" y="2716551"/>
            <a:ext cx="1090974" cy="52437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58FF68-FDCF-4E60-8490-CB7845020FC2}"/>
              </a:ext>
            </a:extLst>
          </p:cNvPr>
          <p:cNvSpPr txBox="1"/>
          <p:nvPr/>
        </p:nvSpPr>
        <p:spPr>
          <a:xfrm>
            <a:off x="7541654" y="3553732"/>
            <a:ext cx="1771127" cy="2539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CF41FFD-C664-4DA1-B2EC-579CA646ECAF}"/>
              </a:ext>
            </a:extLst>
          </p:cNvPr>
          <p:cNvGrpSpPr/>
          <p:nvPr/>
        </p:nvGrpSpPr>
        <p:grpSpPr>
          <a:xfrm>
            <a:off x="8893954" y="3590862"/>
            <a:ext cx="996696" cy="15544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8B6BCAF-FD40-4749-AB9E-3F5B73826E9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56CBA1-FBAF-423B-B85A-546A546842FB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8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8F9266B-EFC7-44EE-BE53-4CCCB24FAA32}"/>
              </a:ext>
            </a:extLst>
          </p:cNvPr>
          <p:cNvCxnSpPr>
            <a:cxnSpLocks/>
          </p:cNvCxnSpPr>
          <p:nvPr/>
        </p:nvCxnSpPr>
        <p:spPr>
          <a:xfrm flipH="1">
            <a:off x="9591614" y="4330105"/>
            <a:ext cx="1755" cy="44278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5478E6-32E1-4E0D-BE28-688DD4BAC181}"/>
              </a:ext>
            </a:extLst>
          </p:cNvPr>
          <p:cNvGrpSpPr/>
          <p:nvPr/>
        </p:nvGrpSpPr>
        <p:grpSpPr>
          <a:xfrm>
            <a:off x="7522842" y="3831973"/>
            <a:ext cx="2747757" cy="681350"/>
            <a:chOff x="8350753" y="3670383"/>
            <a:chExt cx="873434" cy="21658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C837D1-0FF0-41A8-AC02-E85148C5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50753" y="3672801"/>
              <a:ext cx="855450" cy="179047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1F80B60-3C5E-450C-AF1C-38921984BF85}"/>
                </a:ext>
              </a:extLst>
            </p:cNvPr>
            <p:cNvSpPr/>
            <p:nvPr/>
          </p:nvSpPr>
          <p:spPr>
            <a:xfrm>
              <a:off x="8688476" y="3670383"/>
              <a:ext cx="535711" cy="2165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B56A80DE-25D4-42CC-A627-90ED5C8AC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544" y="3579594"/>
            <a:ext cx="156390" cy="16880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536CAF4-685C-4F03-B250-6FF689DE25D7}"/>
              </a:ext>
            </a:extLst>
          </p:cNvPr>
          <p:cNvSpPr/>
          <p:nvPr/>
        </p:nvSpPr>
        <p:spPr>
          <a:xfrm>
            <a:off x="7539311" y="3206318"/>
            <a:ext cx="1874871" cy="23083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430</a:t>
            </a: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labels until next badge!</a:t>
            </a:r>
            <a:endParaRPr lang="en-US" sz="9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BDCEB8-E9F3-4A32-B23E-03DBFF8722D1}"/>
              </a:ext>
            </a:extLst>
          </p:cNvPr>
          <p:cNvSpPr/>
          <p:nvPr/>
        </p:nvSpPr>
        <p:spPr>
          <a:xfrm>
            <a:off x="7568147" y="4365853"/>
            <a:ext cx="1801134" cy="23083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0.2 </a:t>
            </a: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miles until next badge!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3466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E1A581-C00D-4CC1-B6D8-6BB71519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8" y="0"/>
            <a:ext cx="113308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AB723-183D-42E3-B70A-F093A335B0BD}"/>
              </a:ext>
            </a:extLst>
          </p:cNvPr>
          <p:cNvSpPr/>
          <p:nvPr/>
        </p:nvSpPr>
        <p:spPr>
          <a:xfrm>
            <a:off x="1061720" y="35560"/>
            <a:ext cx="9494520" cy="5613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24FC5-0A14-402F-8F8B-4059CF686310}"/>
              </a:ext>
            </a:extLst>
          </p:cNvPr>
          <p:cNvGrpSpPr/>
          <p:nvPr/>
        </p:nvGrpSpPr>
        <p:grpSpPr>
          <a:xfrm>
            <a:off x="1162050" y="1193012"/>
            <a:ext cx="4602729" cy="3135314"/>
            <a:chOff x="1412239" y="563245"/>
            <a:chExt cx="5664201" cy="38583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CACA39-ACFE-4F54-90CA-FA114FB2D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13" b="2945"/>
            <a:stretch/>
          </p:blipFill>
          <p:spPr>
            <a:xfrm>
              <a:off x="1412239" y="563245"/>
              <a:ext cx="5664201" cy="38583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8E8D647-5EFA-4718-B709-58744839EC92}"/>
                </a:ext>
              </a:extLst>
            </p:cNvPr>
            <p:cNvCxnSpPr/>
            <p:nvPr/>
          </p:nvCxnSpPr>
          <p:spPr>
            <a:xfrm flipH="1">
              <a:off x="4241800" y="2026920"/>
              <a:ext cx="71120" cy="19304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6E467B-6342-4A56-B156-CDE1BB5B4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8138" y="1742440"/>
              <a:ext cx="63182" cy="116523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9B495E-FCDA-4EA6-88F6-53B65E726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5888" y="2520950"/>
              <a:ext cx="80963" cy="1270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8A133-B307-41D0-8276-BFC0061E6437}"/>
              </a:ext>
            </a:extLst>
          </p:cNvPr>
          <p:cNvSpPr txBox="1"/>
          <p:nvPr/>
        </p:nvSpPr>
        <p:spPr>
          <a:xfrm>
            <a:off x="1659205" y="89753"/>
            <a:ext cx="4341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Your mission</a:t>
            </a:r>
          </a:p>
          <a:p>
            <a:r>
              <a:rPr lang="en-US" sz="1600" dirty="0">
                <a:latin typeface="Raleway" panose="020B0503030101060003" pitchFamily="34" charset="0"/>
              </a:rPr>
              <a:t>Explore 500 ft of Dell Valle, MX. Find, label, and rate sidewalk accessibility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3C3D8-54DA-4965-A451-BE95A0722C0C}"/>
              </a:ext>
            </a:extLst>
          </p:cNvPr>
          <p:cNvSpPr txBox="1"/>
          <p:nvPr/>
        </p:nvSpPr>
        <p:spPr>
          <a:xfrm>
            <a:off x="-1299212" y="-656733"/>
            <a:ext cx="18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Dell Valle, MX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5A3363-9D6F-4EF2-B376-79E4EE189FC3}"/>
              </a:ext>
            </a:extLst>
          </p:cNvPr>
          <p:cNvGrpSpPr/>
          <p:nvPr/>
        </p:nvGrpSpPr>
        <p:grpSpPr>
          <a:xfrm>
            <a:off x="541560" y="4408392"/>
            <a:ext cx="3769950" cy="1077746"/>
            <a:chOff x="595908" y="1136276"/>
            <a:chExt cx="3769950" cy="10777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087F2B-6565-4EBC-9ED6-81B7DF61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1917" y="1416504"/>
              <a:ext cx="435451" cy="3624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FA257E-26C0-4079-BEBD-B7066B42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3471" y="1397427"/>
              <a:ext cx="390014" cy="36244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96BD20-E8B4-4E10-B14B-992E2E87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4010" y="1397427"/>
              <a:ext cx="390014" cy="362446"/>
            </a:xfrm>
            <a:prstGeom prst="rect">
              <a:avLst/>
            </a:prstGeom>
          </p:spPr>
        </p:pic>
        <p:pic>
          <p:nvPicPr>
            <p:cNvPr id="24" name="Picture 23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FB607DD1-8844-44F3-964C-76899D57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1984847" y="1378331"/>
              <a:ext cx="247860" cy="4221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582CF6-968D-4BD7-AFB7-497999D489BB}"/>
                </a:ext>
              </a:extLst>
            </p:cNvPr>
            <p:cNvSpPr txBox="1"/>
            <p:nvPr/>
          </p:nvSpPr>
          <p:spPr>
            <a:xfrm>
              <a:off x="2014296" y="1751526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1CF953-4E20-4E1A-A536-09B808E913E0}"/>
                </a:ext>
              </a:extLst>
            </p:cNvPr>
            <p:cNvSpPr txBox="1"/>
            <p:nvPr/>
          </p:nvSpPr>
          <p:spPr>
            <a:xfrm>
              <a:off x="2487683" y="1751524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A17A3-C7AB-4E2F-8DCB-81AE87F4F54B}"/>
                </a:ext>
              </a:extLst>
            </p:cNvPr>
            <p:cNvSpPr txBox="1"/>
            <p:nvPr/>
          </p:nvSpPr>
          <p:spPr>
            <a:xfrm>
              <a:off x="3852859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E3F211-0F6A-4813-9C04-6B05199376FA}"/>
                </a:ext>
              </a:extLst>
            </p:cNvPr>
            <p:cNvSpPr txBox="1"/>
            <p:nvPr/>
          </p:nvSpPr>
          <p:spPr>
            <a:xfrm>
              <a:off x="3137928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6A5CE3-2510-43DD-879B-1B07F03DFA6B}"/>
                </a:ext>
              </a:extLst>
            </p:cNvPr>
            <p:cNvSpPr txBox="1"/>
            <p:nvPr/>
          </p:nvSpPr>
          <p:spPr>
            <a:xfrm>
              <a:off x="178262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C7145-C115-4FAF-B168-9CF86BD3B4C8}"/>
                </a:ext>
              </a:extLst>
            </p:cNvPr>
            <p:cNvSpPr txBox="1"/>
            <p:nvPr/>
          </p:nvSpPr>
          <p:spPr>
            <a:xfrm>
              <a:off x="236526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6956F0-DEAE-42AE-858C-FF9A257B1B5F}"/>
                </a:ext>
              </a:extLst>
            </p:cNvPr>
            <p:cNvSpPr txBox="1"/>
            <p:nvPr/>
          </p:nvSpPr>
          <p:spPr>
            <a:xfrm>
              <a:off x="3012348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078FEA-A772-4DC7-A35E-1539376ACCA2}"/>
                </a:ext>
              </a:extLst>
            </p:cNvPr>
            <p:cNvSpPr txBox="1"/>
            <p:nvPr/>
          </p:nvSpPr>
          <p:spPr>
            <a:xfrm>
              <a:off x="3711833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31C2A8-D7B1-4395-B5D7-E9FC8A59F6D0}"/>
                </a:ext>
              </a:extLst>
            </p:cNvPr>
            <p:cNvSpPr txBox="1"/>
            <p:nvPr/>
          </p:nvSpPr>
          <p:spPr>
            <a:xfrm>
              <a:off x="595908" y="1766648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4127A-5D4D-4586-92B8-0DDD70E26D97}"/>
                </a:ext>
              </a:extLst>
            </p:cNvPr>
            <p:cNvSpPr txBox="1"/>
            <p:nvPr/>
          </p:nvSpPr>
          <p:spPr>
            <a:xfrm>
              <a:off x="2015411" y="1952412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154B8F-3230-42D4-B225-029785607B90}"/>
                </a:ext>
              </a:extLst>
            </p:cNvPr>
            <p:cNvSpPr txBox="1"/>
            <p:nvPr/>
          </p:nvSpPr>
          <p:spPr>
            <a:xfrm>
              <a:off x="2488799" y="1952412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0.1 mi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CC9EFB-9D8E-408E-9DAF-B0234CB4B6B1}"/>
                </a:ext>
              </a:extLst>
            </p:cNvPr>
            <p:cNvSpPr txBox="1"/>
            <p:nvPr/>
          </p:nvSpPr>
          <p:spPr>
            <a:xfrm>
              <a:off x="3853974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472FAC-071C-4EAE-8B96-7E3CA05E7F93}"/>
                </a:ext>
              </a:extLst>
            </p:cNvPr>
            <p:cNvSpPr txBox="1"/>
            <p:nvPr/>
          </p:nvSpPr>
          <p:spPr>
            <a:xfrm>
              <a:off x="3139043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4839DE-F114-4C31-8FD7-4D7F53C15C2C}"/>
                </a:ext>
              </a:extLst>
            </p:cNvPr>
            <p:cNvSpPr txBox="1"/>
            <p:nvPr/>
          </p:nvSpPr>
          <p:spPr>
            <a:xfrm>
              <a:off x="598651" y="1960107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Dell Valle: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46" name="Picture 4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4BB402-460C-4C95-8027-B5041E24A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050" y="35560"/>
            <a:ext cx="469901" cy="80026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D3AEEA-D2A5-463C-9C6C-4FA4F13962DC}"/>
              </a:ext>
            </a:extLst>
          </p:cNvPr>
          <p:cNvGrpSpPr/>
          <p:nvPr/>
        </p:nvGrpSpPr>
        <p:grpSpPr>
          <a:xfrm>
            <a:off x="6868350" y="449232"/>
            <a:ext cx="2747757" cy="3477671"/>
            <a:chOff x="7522842" y="1295215"/>
            <a:chExt cx="2747757" cy="347767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91A6EF1-545C-4620-8731-272F44434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9390" t="71829" r="53726" b="17726"/>
            <a:stretch/>
          </p:blipFill>
          <p:spPr>
            <a:xfrm>
              <a:off x="7536846" y="1524274"/>
              <a:ext cx="2663375" cy="6378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72B893-DEEC-492D-B1A1-8424D9A0D4E7}"/>
                </a:ext>
              </a:extLst>
            </p:cNvPr>
            <p:cNvSpPr txBox="1"/>
            <p:nvPr/>
          </p:nvSpPr>
          <p:spPr>
            <a:xfrm>
              <a:off x="7565982" y="1295215"/>
              <a:ext cx="1401331" cy="25391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Missions: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  <a:endPara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BEA6F57-EECA-4251-8F91-8972AC23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7643" y="1320238"/>
              <a:ext cx="189291" cy="20191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A699F5-84E4-4160-BEEF-9045CF9B3651}"/>
                </a:ext>
              </a:extLst>
            </p:cNvPr>
            <p:cNvGrpSpPr/>
            <p:nvPr/>
          </p:nvGrpSpPr>
          <p:grpSpPr>
            <a:xfrm>
              <a:off x="8893954" y="1346223"/>
              <a:ext cx="996259" cy="155448"/>
              <a:chOff x="7600864" y="2449692"/>
              <a:chExt cx="647115" cy="16657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BA9236-E451-476F-AECD-3EADB7B656D0}"/>
                  </a:ext>
                </a:extLst>
              </p:cNvPr>
              <p:cNvSpPr/>
              <p:nvPr/>
            </p:nvSpPr>
            <p:spPr>
              <a:xfrm>
                <a:off x="7600864" y="2449692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488ED8B-A476-4728-9F2F-E955073C15A6}"/>
                  </a:ext>
                </a:extLst>
              </p:cNvPr>
              <p:cNvSpPr/>
              <p:nvPr/>
            </p:nvSpPr>
            <p:spPr>
              <a:xfrm>
                <a:off x="7600864" y="2449692"/>
                <a:ext cx="215705" cy="166578"/>
              </a:xfrm>
              <a:prstGeom prst="rect">
                <a:avLst/>
              </a:prstGeom>
              <a:solidFill>
                <a:srgbClr val="FAD6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800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20%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08C0D3-351F-4B22-9430-286674446D0C}"/>
                </a:ext>
              </a:extLst>
            </p:cNvPr>
            <p:cNvSpPr/>
            <p:nvPr/>
          </p:nvSpPr>
          <p:spPr>
            <a:xfrm>
              <a:off x="7556428" y="2098086"/>
              <a:ext cx="2317301" cy="230831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 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more missions until next mission badge!</a:t>
              </a:r>
              <a:endParaRPr lang="en-US" sz="9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0B4295-E1B6-446B-A7B5-95BE654A3ECA}"/>
                </a:ext>
              </a:extLst>
            </p:cNvPr>
            <p:cNvSpPr txBox="1"/>
            <p:nvPr/>
          </p:nvSpPr>
          <p:spPr>
            <a:xfrm>
              <a:off x="7556428" y="2419151"/>
              <a:ext cx="1771127" cy="2539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Labels: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2BE2C35-4E43-4623-92BD-BC47090B3D33}"/>
                </a:ext>
              </a:extLst>
            </p:cNvPr>
            <p:cNvGrpSpPr/>
            <p:nvPr/>
          </p:nvGrpSpPr>
          <p:grpSpPr>
            <a:xfrm>
              <a:off x="8893954" y="2468487"/>
              <a:ext cx="996261" cy="155448"/>
              <a:chOff x="7600863" y="2374604"/>
              <a:chExt cx="647116" cy="16657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55C8D0-D16C-45F3-8B91-405445B46815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A9F6B85-1797-46F0-B339-ED2B74746762}"/>
                  </a:ext>
                </a:extLst>
              </p:cNvPr>
              <p:cNvSpPr/>
              <p:nvPr/>
            </p:nvSpPr>
            <p:spPr>
              <a:xfrm>
                <a:off x="7600863" y="2374604"/>
                <a:ext cx="118789" cy="166577"/>
              </a:xfrm>
              <a:prstGeom prst="rect">
                <a:avLst/>
              </a:prstGeom>
              <a:solidFill>
                <a:srgbClr val="2D2A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rIns="0" rtlCol="0" anchor="ctr"/>
              <a:lstStyle/>
              <a:p>
                <a:r>
                  <a:rPr lang="en-US" sz="800" dirty="0">
                    <a:latin typeface="Segoe Condensed" panose="020B0606040200020203" pitchFamily="34" charset="0"/>
                  </a:rPr>
                  <a:t>3%</a:t>
                </a:r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B066ECA-57A0-4AD3-A342-C378102A9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36846" y="2694286"/>
              <a:ext cx="2601487" cy="48990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B4AC863-E888-417E-8EAF-CFE34F97B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77692" y="2444941"/>
              <a:ext cx="159242" cy="186698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EDF1AA-4E02-4838-B63E-EB19832B1ABA}"/>
                </a:ext>
              </a:extLst>
            </p:cNvPr>
            <p:cNvSpPr/>
            <p:nvPr/>
          </p:nvSpPr>
          <p:spPr>
            <a:xfrm>
              <a:off x="9109249" y="2716551"/>
              <a:ext cx="1090974" cy="52437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58FF68-FDCF-4E60-8490-CB7845020FC2}"/>
                </a:ext>
              </a:extLst>
            </p:cNvPr>
            <p:cNvSpPr txBox="1"/>
            <p:nvPr/>
          </p:nvSpPr>
          <p:spPr>
            <a:xfrm>
              <a:off x="7541654" y="3553732"/>
              <a:ext cx="1771127" cy="25391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Distance: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CF41FFD-C664-4DA1-B2EC-579CA646ECAF}"/>
                </a:ext>
              </a:extLst>
            </p:cNvPr>
            <p:cNvGrpSpPr/>
            <p:nvPr/>
          </p:nvGrpSpPr>
          <p:grpSpPr>
            <a:xfrm>
              <a:off x="8893954" y="3590862"/>
              <a:ext cx="996696" cy="155448"/>
              <a:chOff x="7600864" y="2374604"/>
              <a:chExt cx="647115" cy="16657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8B6BCAF-FD40-4749-AB9E-3F5B73826E97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156CBA1-FBAF-423B-B85A-546A546842FB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514103" cy="166577"/>
              </a:xfrm>
              <a:prstGeom prst="rect">
                <a:avLst/>
              </a:prstGeom>
              <a:solidFill>
                <a:srgbClr val="EA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800" dirty="0">
                    <a:latin typeface="Segoe Condensed" panose="020B0606040200020203" pitchFamily="34" charset="0"/>
                  </a:rPr>
                  <a:t>73%</a:t>
                </a:r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8F9266B-EFC7-44EE-BE53-4CCCB24FA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1614" y="4330105"/>
              <a:ext cx="1755" cy="442781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65478E6-32E1-4E0D-BE28-688DD4BAC181}"/>
                </a:ext>
              </a:extLst>
            </p:cNvPr>
            <p:cNvGrpSpPr/>
            <p:nvPr/>
          </p:nvGrpSpPr>
          <p:grpSpPr>
            <a:xfrm>
              <a:off x="7522842" y="3831973"/>
              <a:ext cx="2747757" cy="681350"/>
              <a:chOff x="8350753" y="3670383"/>
              <a:chExt cx="873434" cy="216582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5C837D1-0FF0-41A8-AC02-E85148C5B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50753" y="3672801"/>
                <a:ext cx="855450" cy="179047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1F80B60-3C5E-450C-AF1C-38921984BF85}"/>
                  </a:ext>
                </a:extLst>
              </p:cNvPr>
              <p:cNvSpPr/>
              <p:nvPr/>
            </p:nvSpPr>
            <p:spPr>
              <a:xfrm>
                <a:off x="8688476" y="3670383"/>
                <a:ext cx="535711" cy="216582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B56A80DE-25D4-42CC-A627-90ED5C8AC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44" y="3579594"/>
              <a:ext cx="156390" cy="16880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536CAF4-685C-4F03-B250-6FF689DE25D7}"/>
                </a:ext>
              </a:extLst>
            </p:cNvPr>
            <p:cNvSpPr/>
            <p:nvPr/>
          </p:nvSpPr>
          <p:spPr>
            <a:xfrm>
              <a:off x="7539311" y="3206318"/>
              <a:ext cx="1874871" cy="230831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430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 more labels until next badge!</a:t>
              </a:r>
              <a:endParaRPr lang="en-US" sz="9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BDCEB8-E9F3-4A32-B23E-03DBFF8722D1}"/>
                </a:ext>
              </a:extLst>
            </p:cNvPr>
            <p:cNvSpPr/>
            <p:nvPr/>
          </p:nvSpPr>
          <p:spPr>
            <a:xfrm>
              <a:off x="7568147" y="4365853"/>
              <a:ext cx="1801134" cy="230831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0.2 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more miles until next badge!</a:t>
              </a:r>
              <a:endParaRPr lang="en-US" sz="9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B46660-20DF-4029-BBC2-1F61B5E81FF2}"/>
              </a:ext>
            </a:extLst>
          </p:cNvPr>
          <p:cNvSpPr txBox="1"/>
          <p:nvPr/>
        </p:nvSpPr>
        <p:spPr>
          <a:xfrm>
            <a:off x="6812180" y="66874"/>
            <a:ext cx="434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99FC286-C46F-4276-B21D-8978EEE2DB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8317" y="4113831"/>
            <a:ext cx="504281" cy="51300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F3EF1D3-119A-43A7-9079-DBF585E60F6C}"/>
              </a:ext>
            </a:extLst>
          </p:cNvPr>
          <p:cNvSpPr txBox="1"/>
          <p:nvPr/>
        </p:nvSpPr>
        <p:spPr>
          <a:xfrm>
            <a:off x="6742676" y="3880727"/>
            <a:ext cx="8755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1A2B15-6BE2-48FE-98D2-7D863E9370C4}"/>
              </a:ext>
            </a:extLst>
          </p:cNvPr>
          <p:cNvSpPr txBox="1"/>
          <p:nvPr/>
        </p:nvSpPr>
        <p:spPr>
          <a:xfrm>
            <a:off x="6870392" y="4625324"/>
            <a:ext cx="620130" cy="21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2D44E1-440A-44E4-9513-EC7CF36B23E4}"/>
              </a:ext>
            </a:extLst>
          </p:cNvPr>
          <p:cNvSpPr/>
          <p:nvPr/>
        </p:nvSpPr>
        <p:spPr>
          <a:xfrm>
            <a:off x="6931164" y="5064185"/>
            <a:ext cx="3072384" cy="36494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D2A3F"/>
                </a:solidFill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383001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E1A581-C00D-4CC1-B6D8-6BB71519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8" y="0"/>
            <a:ext cx="113308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AB723-183D-42E3-B70A-F093A335B0BD}"/>
              </a:ext>
            </a:extLst>
          </p:cNvPr>
          <p:cNvSpPr/>
          <p:nvPr/>
        </p:nvSpPr>
        <p:spPr>
          <a:xfrm>
            <a:off x="1061720" y="35560"/>
            <a:ext cx="9494520" cy="5613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24FC5-0A14-402F-8F8B-4059CF686310}"/>
              </a:ext>
            </a:extLst>
          </p:cNvPr>
          <p:cNvGrpSpPr/>
          <p:nvPr/>
        </p:nvGrpSpPr>
        <p:grpSpPr>
          <a:xfrm>
            <a:off x="1164019" y="1071421"/>
            <a:ext cx="4628778" cy="3829137"/>
            <a:chOff x="1590968" y="309830"/>
            <a:chExt cx="5088099" cy="42091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CACA39-ACFE-4F54-90CA-FA114FB2D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6" t="2378" r="7015" b="703"/>
            <a:stretch/>
          </p:blipFill>
          <p:spPr>
            <a:xfrm>
              <a:off x="1590968" y="309830"/>
              <a:ext cx="5088099" cy="420911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8E8D647-5EFA-4718-B709-58744839EC92}"/>
                </a:ext>
              </a:extLst>
            </p:cNvPr>
            <p:cNvCxnSpPr/>
            <p:nvPr/>
          </p:nvCxnSpPr>
          <p:spPr>
            <a:xfrm flipH="1">
              <a:off x="4241800" y="2026920"/>
              <a:ext cx="71120" cy="19304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6E467B-6342-4A56-B156-CDE1BB5B4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8138" y="1742440"/>
              <a:ext cx="63182" cy="116523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9B495E-FCDA-4EA6-88F6-53B65E726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5888" y="2520950"/>
              <a:ext cx="80963" cy="1270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8A133-B307-41D0-8276-BFC0061E6437}"/>
              </a:ext>
            </a:extLst>
          </p:cNvPr>
          <p:cNvSpPr txBox="1"/>
          <p:nvPr/>
        </p:nvSpPr>
        <p:spPr>
          <a:xfrm>
            <a:off x="1659205" y="89753"/>
            <a:ext cx="4341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Your mission</a:t>
            </a:r>
          </a:p>
          <a:p>
            <a:r>
              <a:rPr lang="en-US" sz="1600" dirty="0">
                <a:latin typeface="Raleway" panose="020B0503030101060003" pitchFamily="34" charset="0"/>
              </a:rPr>
              <a:t>Explore 500 ft of Dell Valle, MX. Find, label, and rate sidewalk accessibility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3C3D8-54DA-4965-A451-BE95A0722C0C}"/>
              </a:ext>
            </a:extLst>
          </p:cNvPr>
          <p:cNvSpPr txBox="1"/>
          <p:nvPr/>
        </p:nvSpPr>
        <p:spPr>
          <a:xfrm>
            <a:off x="-1299212" y="-656733"/>
            <a:ext cx="18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Dell Valle, MX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5A3363-9D6F-4EF2-B376-79E4EE189FC3}"/>
              </a:ext>
            </a:extLst>
          </p:cNvPr>
          <p:cNvGrpSpPr/>
          <p:nvPr/>
        </p:nvGrpSpPr>
        <p:grpSpPr>
          <a:xfrm>
            <a:off x="4697406" y="-2287099"/>
            <a:ext cx="3769950" cy="1077746"/>
            <a:chOff x="595908" y="1136276"/>
            <a:chExt cx="3769950" cy="10777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087F2B-6565-4EBC-9ED6-81B7DF61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1917" y="1416504"/>
              <a:ext cx="435451" cy="3624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FA257E-26C0-4079-BEBD-B7066B42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3471" y="1397427"/>
              <a:ext cx="390014" cy="36244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96BD20-E8B4-4E10-B14B-992E2E87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4010" y="1397427"/>
              <a:ext cx="390014" cy="362446"/>
            </a:xfrm>
            <a:prstGeom prst="rect">
              <a:avLst/>
            </a:prstGeom>
          </p:spPr>
        </p:pic>
        <p:pic>
          <p:nvPicPr>
            <p:cNvPr id="24" name="Picture 23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FB607DD1-8844-44F3-964C-76899D57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1984847" y="1378331"/>
              <a:ext cx="247860" cy="4221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582CF6-968D-4BD7-AFB7-497999D489BB}"/>
                </a:ext>
              </a:extLst>
            </p:cNvPr>
            <p:cNvSpPr txBox="1"/>
            <p:nvPr/>
          </p:nvSpPr>
          <p:spPr>
            <a:xfrm>
              <a:off x="2014296" y="1751526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1CF953-4E20-4E1A-A536-09B808E913E0}"/>
                </a:ext>
              </a:extLst>
            </p:cNvPr>
            <p:cNvSpPr txBox="1"/>
            <p:nvPr/>
          </p:nvSpPr>
          <p:spPr>
            <a:xfrm>
              <a:off x="2487683" y="1751524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A17A3-C7AB-4E2F-8DCB-81AE87F4F54B}"/>
                </a:ext>
              </a:extLst>
            </p:cNvPr>
            <p:cNvSpPr txBox="1"/>
            <p:nvPr/>
          </p:nvSpPr>
          <p:spPr>
            <a:xfrm>
              <a:off x="3852859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E3F211-0F6A-4813-9C04-6B05199376FA}"/>
                </a:ext>
              </a:extLst>
            </p:cNvPr>
            <p:cNvSpPr txBox="1"/>
            <p:nvPr/>
          </p:nvSpPr>
          <p:spPr>
            <a:xfrm>
              <a:off x="3137928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6A5CE3-2510-43DD-879B-1B07F03DFA6B}"/>
                </a:ext>
              </a:extLst>
            </p:cNvPr>
            <p:cNvSpPr txBox="1"/>
            <p:nvPr/>
          </p:nvSpPr>
          <p:spPr>
            <a:xfrm>
              <a:off x="178262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C7145-C115-4FAF-B168-9CF86BD3B4C8}"/>
                </a:ext>
              </a:extLst>
            </p:cNvPr>
            <p:cNvSpPr txBox="1"/>
            <p:nvPr/>
          </p:nvSpPr>
          <p:spPr>
            <a:xfrm>
              <a:off x="236526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6956F0-DEAE-42AE-858C-FF9A257B1B5F}"/>
                </a:ext>
              </a:extLst>
            </p:cNvPr>
            <p:cNvSpPr txBox="1"/>
            <p:nvPr/>
          </p:nvSpPr>
          <p:spPr>
            <a:xfrm>
              <a:off x="3012348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078FEA-A772-4DC7-A35E-1539376ACCA2}"/>
                </a:ext>
              </a:extLst>
            </p:cNvPr>
            <p:cNvSpPr txBox="1"/>
            <p:nvPr/>
          </p:nvSpPr>
          <p:spPr>
            <a:xfrm>
              <a:off x="3711833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31C2A8-D7B1-4395-B5D7-E9FC8A59F6D0}"/>
                </a:ext>
              </a:extLst>
            </p:cNvPr>
            <p:cNvSpPr txBox="1"/>
            <p:nvPr/>
          </p:nvSpPr>
          <p:spPr>
            <a:xfrm>
              <a:off x="595908" y="1766648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4127A-5D4D-4586-92B8-0DDD70E26D97}"/>
                </a:ext>
              </a:extLst>
            </p:cNvPr>
            <p:cNvSpPr txBox="1"/>
            <p:nvPr/>
          </p:nvSpPr>
          <p:spPr>
            <a:xfrm>
              <a:off x="2015411" y="1952412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154B8F-3230-42D4-B225-029785607B90}"/>
                </a:ext>
              </a:extLst>
            </p:cNvPr>
            <p:cNvSpPr txBox="1"/>
            <p:nvPr/>
          </p:nvSpPr>
          <p:spPr>
            <a:xfrm>
              <a:off x="2488799" y="1952412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0.1 mi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CC9EFB-9D8E-408E-9DAF-B0234CB4B6B1}"/>
                </a:ext>
              </a:extLst>
            </p:cNvPr>
            <p:cNvSpPr txBox="1"/>
            <p:nvPr/>
          </p:nvSpPr>
          <p:spPr>
            <a:xfrm>
              <a:off x="3853974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472FAC-071C-4EAE-8B96-7E3CA05E7F93}"/>
                </a:ext>
              </a:extLst>
            </p:cNvPr>
            <p:cNvSpPr txBox="1"/>
            <p:nvPr/>
          </p:nvSpPr>
          <p:spPr>
            <a:xfrm>
              <a:off x="3139043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4839DE-F114-4C31-8FD7-4D7F53C15C2C}"/>
                </a:ext>
              </a:extLst>
            </p:cNvPr>
            <p:cNvSpPr txBox="1"/>
            <p:nvPr/>
          </p:nvSpPr>
          <p:spPr>
            <a:xfrm>
              <a:off x="598651" y="1960107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Dell Valle: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46" name="Picture 4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4BB402-460C-4C95-8027-B5041E24A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050" y="35560"/>
            <a:ext cx="469901" cy="80026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D3AEEA-D2A5-463C-9C6C-4FA4F13962DC}"/>
              </a:ext>
            </a:extLst>
          </p:cNvPr>
          <p:cNvGrpSpPr/>
          <p:nvPr/>
        </p:nvGrpSpPr>
        <p:grpSpPr>
          <a:xfrm>
            <a:off x="6868350" y="449232"/>
            <a:ext cx="2747757" cy="3301469"/>
            <a:chOff x="7522842" y="1295215"/>
            <a:chExt cx="2747757" cy="330146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91A6EF1-545C-4620-8731-272F44434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9390" t="71829" r="53726" b="17726"/>
            <a:stretch/>
          </p:blipFill>
          <p:spPr>
            <a:xfrm>
              <a:off x="7536846" y="1524274"/>
              <a:ext cx="2663375" cy="6378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72B893-DEEC-492D-B1A1-8424D9A0D4E7}"/>
                </a:ext>
              </a:extLst>
            </p:cNvPr>
            <p:cNvSpPr txBox="1"/>
            <p:nvPr/>
          </p:nvSpPr>
          <p:spPr>
            <a:xfrm>
              <a:off x="7565982" y="1295215"/>
              <a:ext cx="1401331" cy="25391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Missions: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  <a:endPara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BEA6F57-EECA-4251-8F91-8972AC23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7643" y="1320238"/>
              <a:ext cx="189291" cy="20191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A699F5-84E4-4160-BEEF-9045CF9B3651}"/>
                </a:ext>
              </a:extLst>
            </p:cNvPr>
            <p:cNvGrpSpPr/>
            <p:nvPr/>
          </p:nvGrpSpPr>
          <p:grpSpPr>
            <a:xfrm>
              <a:off x="8893954" y="1346223"/>
              <a:ext cx="996259" cy="155448"/>
              <a:chOff x="7600864" y="2449692"/>
              <a:chExt cx="647115" cy="16657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FBA9236-E451-476F-AECD-3EADB7B656D0}"/>
                  </a:ext>
                </a:extLst>
              </p:cNvPr>
              <p:cNvSpPr/>
              <p:nvPr/>
            </p:nvSpPr>
            <p:spPr>
              <a:xfrm>
                <a:off x="7600864" y="2449692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488ED8B-A476-4728-9F2F-E955073C15A6}"/>
                  </a:ext>
                </a:extLst>
              </p:cNvPr>
              <p:cNvSpPr/>
              <p:nvPr/>
            </p:nvSpPr>
            <p:spPr>
              <a:xfrm>
                <a:off x="7600864" y="2449692"/>
                <a:ext cx="215705" cy="166578"/>
              </a:xfrm>
              <a:prstGeom prst="rect">
                <a:avLst/>
              </a:prstGeom>
              <a:solidFill>
                <a:srgbClr val="FAD6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800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20%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08C0D3-351F-4B22-9430-286674446D0C}"/>
                </a:ext>
              </a:extLst>
            </p:cNvPr>
            <p:cNvSpPr/>
            <p:nvPr/>
          </p:nvSpPr>
          <p:spPr>
            <a:xfrm>
              <a:off x="7556428" y="2098086"/>
              <a:ext cx="2317301" cy="230831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 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more missions until next mission badge!</a:t>
              </a:r>
              <a:endParaRPr lang="en-US" sz="9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0B4295-E1B6-446B-A7B5-95BE654A3ECA}"/>
                </a:ext>
              </a:extLst>
            </p:cNvPr>
            <p:cNvSpPr txBox="1"/>
            <p:nvPr/>
          </p:nvSpPr>
          <p:spPr>
            <a:xfrm>
              <a:off x="7556428" y="2419151"/>
              <a:ext cx="1771127" cy="2539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Labels: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2BE2C35-4E43-4623-92BD-BC47090B3D33}"/>
                </a:ext>
              </a:extLst>
            </p:cNvPr>
            <p:cNvGrpSpPr/>
            <p:nvPr/>
          </p:nvGrpSpPr>
          <p:grpSpPr>
            <a:xfrm>
              <a:off x="8893954" y="2468487"/>
              <a:ext cx="996261" cy="155448"/>
              <a:chOff x="7600863" y="2374604"/>
              <a:chExt cx="647116" cy="16657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55C8D0-D16C-45F3-8B91-405445B46815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A9F6B85-1797-46F0-B339-ED2B74746762}"/>
                  </a:ext>
                </a:extLst>
              </p:cNvPr>
              <p:cNvSpPr/>
              <p:nvPr/>
            </p:nvSpPr>
            <p:spPr>
              <a:xfrm>
                <a:off x="7600863" y="2374604"/>
                <a:ext cx="118789" cy="166577"/>
              </a:xfrm>
              <a:prstGeom prst="rect">
                <a:avLst/>
              </a:prstGeom>
              <a:solidFill>
                <a:srgbClr val="2D2A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rIns="0" rtlCol="0" anchor="ctr"/>
              <a:lstStyle/>
              <a:p>
                <a:r>
                  <a:rPr lang="en-US" sz="800" dirty="0">
                    <a:latin typeface="Segoe Condensed" panose="020B0606040200020203" pitchFamily="34" charset="0"/>
                  </a:rPr>
                  <a:t>3%</a:t>
                </a:r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B066ECA-57A0-4AD3-A342-C378102A9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36846" y="2694286"/>
              <a:ext cx="2601487" cy="48990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B4AC863-E888-417E-8EAF-CFE34F97B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77692" y="2444941"/>
              <a:ext cx="159242" cy="186698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EDF1AA-4E02-4838-B63E-EB19832B1ABA}"/>
                </a:ext>
              </a:extLst>
            </p:cNvPr>
            <p:cNvSpPr/>
            <p:nvPr/>
          </p:nvSpPr>
          <p:spPr>
            <a:xfrm>
              <a:off x="9109249" y="2716551"/>
              <a:ext cx="1090974" cy="52437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58FF68-FDCF-4E60-8490-CB7845020FC2}"/>
                </a:ext>
              </a:extLst>
            </p:cNvPr>
            <p:cNvSpPr txBox="1"/>
            <p:nvPr/>
          </p:nvSpPr>
          <p:spPr>
            <a:xfrm>
              <a:off x="7541654" y="3553732"/>
              <a:ext cx="1771127" cy="25391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Distance: 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CF41FFD-C664-4DA1-B2EC-579CA646ECAF}"/>
                </a:ext>
              </a:extLst>
            </p:cNvPr>
            <p:cNvGrpSpPr/>
            <p:nvPr/>
          </p:nvGrpSpPr>
          <p:grpSpPr>
            <a:xfrm>
              <a:off x="8893954" y="3590862"/>
              <a:ext cx="996696" cy="155448"/>
              <a:chOff x="7600864" y="2374604"/>
              <a:chExt cx="647115" cy="16657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8B6BCAF-FD40-4749-AB9E-3F5B73826E97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156CBA1-FBAF-423B-B85A-546A546842FB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514103" cy="166577"/>
              </a:xfrm>
              <a:prstGeom prst="rect">
                <a:avLst/>
              </a:prstGeom>
              <a:solidFill>
                <a:srgbClr val="EA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800" dirty="0">
                    <a:latin typeface="Segoe Condensed" panose="020B0606040200020203" pitchFamily="34" charset="0"/>
                  </a:rPr>
                  <a:t>73%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65478E6-32E1-4E0D-BE28-688DD4BAC181}"/>
                </a:ext>
              </a:extLst>
            </p:cNvPr>
            <p:cNvGrpSpPr/>
            <p:nvPr/>
          </p:nvGrpSpPr>
          <p:grpSpPr>
            <a:xfrm>
              <a:off x="7522842" y="3831973"/>
              <a:ext cx="2747757" cy="681350"/>
              <a:chOff x="8350753" y="3670383"/>
              <a:chExt cx="873434" cy="216582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5C837D1-0FF0-41A8-AC02-E85148C5B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50753" y="3672801"/>
                <a:ext cx="855450" cy="179047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1F80B60-3C5E-450C-AF1C-38921984BF85}"/>
                  </a:ext>
                </a:extLst>
              </p:cNvPr>
              <p:cNvSpPr/>
              <p:nvPr/>
            </p:nvSpPr>
            <p:spPr>
              <a:xfrm>
                <a:off x="8688476" y="3670383"/>
                <a:ext cx="535711" cy="216582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B56A80DE-25D4-42CC-A627-90ED5C8AC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44" y="3579594"/>
              <a:ext cx="156390" cy="16880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536CAF4-685C-4F03-B250-6FF689DE25D7}"/>
                </a:ext>
              </a:extLst>
            </p:cNvPr>
            <p:cNvSpPr/>
            <p:nvPr/>
          </p:nvSpPr>
          <p:spPr>
            <a:xfrm>
              <a:off x="7539311" y="3206318"/>
              <a:ext cx="1874871" cy="230831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430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 more labels until next badge!</a:t>
              </a:r>
              <a:endParaRPr lang="en-US" sz="9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BDCEB8-E9F3-4A32-B23E-03DBFF8722D1}"/>
                </a:ext>
              </a:extLst>
            </p:cNvPr>
            <p:cNvSpPr/>
            <p:nvPr/>
          </p:nvSpPr>
          <p:spPr>
            <a:xfrm>
              <a:off x="7568147" y="4365853"/>
              <a:ext cx="1801134" cy="230831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0.2 </a:t>
              </a: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more miles until next badge!</a:t>
              </a:r>
              <a:endParaRPr lang="en-US" sz="9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B46660-20DF-4029-BBC2-1F61B5E81FF2}"/>
              </a:ext>
            </a:extLst>
          </p:cNvPr>
          <p:cNvSpPr txBox="1"/>
          <p:nvPr/>
        </p:nvSpPr>
        <p:spPr>
          <a:xfrm>
            <a:off x="6812180" y="66874"/>
            <a:ext cx="434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99FC286-C46F-4276-B21D-8978EEE2DB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8317" y="4113831"/>
            <a:ext cx="504281" cy="51300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F3EF1D3-119A-43A7-9079-DBF585E60F6C}"/>
              </a:ext>
            </a:extLst>
          </p:cNvPr>
          <p:cNvSpPr txBox="1"/>
          <p:nvPr/>
        </p:nvSpPr>
        <p:spPr>
          <a:xfrm>
            <a:off x="6742676" y="3880727"/>
            <a:ext cx="8755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1A2B15-6BE2-48FE-98D2-7D863E9370C4}"/>
              </a:ext>
            </a:extLst>
          </p:cNvPr>
          <p:cNvSpPr txBox="1"/>
          <p:nvPr/>
        </p:nvSpPr>
        <p:spPr>
          <a:xfrm>
            <a:off x="6870392" y="4625324"/>
            <a:ext cx="620130" cy="21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2D44E1-440A-44E4-9513-EC7CF36B23E4}"/>
              </a:ext>
            </a:extLst>
          </p:cNvPr>
          <p:cNvSpPr/>
          <p:nvPr/>
        </p:nvSpPr>
        <p:spPr>
          <a:xfrm>
            <a:off x="6931164" y="5064185"/>
            <a:ext cx="3072384" cy="36494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D2A3F"/>
                </a:solidFill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4217138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E1A581-C00D-4CC1-B6D8-6BB71519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8" y="0"/>
            <a:ext cx="113308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AB723-183D-42E3-B70A-F093A335B0BD}"/>
              </a:ext>
            </a:extLst>
          </p:cNvPr>
          <p:cNvSpPr/>
          <p:nvPr/>
        </p:nvSpPr>
        <p:spPr>
          <a:xfrm>
            <a:off x="1061720" y="35560"/>
            <a:ext cx="9494520" cy="5613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24FC5-0A14-402F-8F8B-4059CF686310}"/>
              </a:ext>
            </a:extLst>
          </p:cNvPr>
          <p:cNvGrpSpPr/>
          <p:nvPr/>
        </p:nvGrpSpPr>
        <p:grpSpPr>
          <a:xfrm>
            <a:off x="1164019" y="1071421"/>
            <a:ext cx="4216255" cy="3487879"/>
            <a:chOff x="1590968" y="309830"/>
            <a:chExt cx="5088099" cy="42091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CACA39-ACFE-4F54-90CA-FA114FB2D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6" t="2378" r="7015" b="703"/>
            <a:stretch/>
          </p:blipFill>
          <p:spPr>
            <a:xfrm>
              <a:off x="1590968" y="309830"/>
              <a:ext cx="5088099" cy="420911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8E8D647-5EFA-4718-B709-58744839EC92}"/>
                </a:ext>
              </a:extLst>
            </p:cNvPr>
            <p:cNvCxnSpPr/>
            <p:nvPr/>
          </p:nvCxnSpPr>
          <p:spPr>
            <a:xfrm flipH="1">
              <a:off x="4241800" y="2026920"/>
              <a:ext cx="71120" cy="19304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6E467B-6342-4A56-B156-CDE1BB5B4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8138" y="1742440"/>
              <a:ext cx="63182" cy="116523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9B495E-FCDA-4EA6-88F6-53B65E726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5888" y="2520950"/>
              <a:ext cx="80963" cy="12700"/>
            </a:xfrm>
            <a:prstGeom prst="line">
              <a:avLst/>
            </a:prstGeom>
            <a:ln w="38100">
              <a:solidFill>
                <a:srgbClr val="5F5E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8A133-B307-41D0-8276-BFC0061E6437}"/>
              </a:ext>
            </a:extLst>
          </p:cNvPr>
          <p:cNvSpPr txBox="1"/>
          <p:nvPr/>
        </p:nvSpPr>
        <p:spPr>
          <a:xfrm>
            <a:off x="1659205" y="185003"/>
            <a:ext cx="8830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Your mission</a:t>
            </a:r>
          </a:p>
          <a:p>
            <a:r>
              <a:rPr lang="en-US" sz="1600" dirty="0">
                <a:latin typeface="Raleway" panose="020B0503030101060003" pitchFamily="34" charset="0"/>
              </a:rPr>
              <a:t>Explore 500 ft of Dell Valle, MX. Find, label, and rate sidewalk accessibility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A3C3D8-54DA-4965-A451-BE95A0722C0C}"/>
              </a:ext>
            </a:extLst>
          </p:cNvPr>
          <p:cNvSpPr txBox="1"/>
          <p:nvPr/>
        </p:nvSpPr>
        <p:spPr>
          <a:xfrm>
            <a:off x="-1299212" y="-656733"/>
            <a:ext cx="18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aleway" panose="020B0503030101060003" pitchFamily="34" charset="0"/>
              </a:rPr>
              <a:t>Dell Valle, MX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5A3363-9D6F-4EF2-B376-79E4EE189FC3}"/>
              </a:ext>
            </a:extLst>
          </p:cNvPr>
          <p:cNvGrpSpPr/>
          <p:nvPr/>
        </p:nvGrpSpPr>
        <p:grpSpPr>
          <a:xfrm>
            <a:off x="4697406" y="-2287099"/>
            <a:ext cx="3769950" cy="1077746"/>
            <a:chOff x="595908" y="1136276"/>
            <a:chExt cx="3769950" cy="10777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087F2B-6565-4EBC-9ED6-81B7DF61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1917" y="1416504"/>
              <a:ext cx="435451" cy="3624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FA257E-26C0-4079-BEBD-B7066B42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3471" y="1397427"/>
              <a:ext cx="390014" cy="36244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96BD20-E8B4-4E10-B14B-992E2E87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4010" y="1397427"/>
              <a:ext cx="390014" cy="362446"/>
            </a:xfrm>
            <a:prstGeom prst="rect">
              <a:avLst/>
            </a:prstGeom>
          </p:spPr>
        </p:pic>
        <p:pic>
          <p:nvPicPr>
            <p:cNvPr id="24" name="Picture 23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FB607DD1-8844-44F3-964C-76899D57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1984847" y="1378331"/>
              <a:ext cx="247860" cy="4221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582CF6-968D-4BD7-AFB7-497999D489BB}"/>
                </a:ext>
              </a:extLst>
            </p:cNvPr>
            <p:cNvSpPr txBox="1"/>
            <p:nvPr/>
          </p:nvSpPr>
          <p:spPr>
            <a:xfrm>
              <a:off x="2014296" y="1751526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1CF953-4E20-4E1A-A536-09B808E913E0}"/>
                </a:ext>
              </a:extLst>
            </p:cNvPr>
            <p:cNvSpPr txBox="1"/>
            <p:nvPr/>
          </p:nvSpPr>
          <p:spPr>
            <a:xfrm>
              <a:off x="2487683" y="1751524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BA17A3-C7AB-4E2F-8DCB-81AE87F4F54B}"/>
                </a:ext>
              </a:extLst>
            </p:cNvPr>
            <p:cNvSpPr txBox="1"/>
            <p:nvPr/>
          </p:nvSpPr>
          <p:spPr>
            <a:xfrm>
              <a:off x="3852859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E3F211-0F6A-4813-9C04-6B05199376FA}"/>
                </a:ext>
              </a:extLst>
            </p:cNvPr>
            <p:cNvSpPr txBox="1"/>
            <p:nvPr/>
          </p:nvSpPr>
          <p:spPr>
            <a:xfrm>
              <a:off x="3137928" y="1751524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6A5CE3-2510-43DD-879B-1B07F03DFA6B}"/>
                </a:ext>
              </a:extLst>
            </p:cNvPr>
            <p:cNvSpPr txBox="1"/>
            <p:nvPr/>
          </p:nvSpPr>
          <p:spPr>
            <a:xfrm>
              <a:off x="178262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C7145-C115-4FAF-B168-9CF86BD3B4C8}"/>
                </a:ext>
              </a:extLst>
            </p:cNvPr>
            <p:cNvSpPr txBox="1"/>
            <p:nvPr/>
          </p:nvSpPr>
          <p:spPr>
            <a:xfrm>
              <a:off x="2365267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6956F0-DEAE-42AE-858C-FF9A257B1B5F}"/>
                </a:ext>
              </a:extLst>
            </p:cNvPr>
            <p:cNvSpPr txBox="1"/>
            <p:nvPr/>
          </p:nvSpPr>
          <p:spPr>
            <a:xfrm>
              <a:off x="3012348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078FEA-A772-4DC7-A35E-1539376ACCA2}"/>
                </a:ext>
              </a:extLst>
            </p:cNvPr>
            <p:cNvSpPr txBox="1"/>
            <p:nvPr/>
          </p:nvSpPr>
          <p:spPr>
            <a:xfrm>
              <a:off x="3711833" y="1136276"/>
              <a:ext cx="654025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31C2A8-D7B1-4395-B5D7-E9FC8A59F6D0}"/>
                </a:ext>
              </a:extLst>
            </p:cNvPr>
            <p:cNvSpPr txBox="1"/>
            <p:nvPr/>
          </p:nvSpPr>
          <p:spPr>
            <a:xfrm>
              <a:off x="595908" y="1766648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4127A-5D4D-4586-92B8-0DDD70E26D97}"/>
                </a:ext>
              </a:extLst>
            </p:cNvPr>
            <p:cNvSpPr txBox="1"/>
            <p:nvPr/>
          </p:nvSpPr>
          <p:spPr>
            <a:xfrm>
              <a:off x="2015411" y="1952412"/>
              <a:ext cx="252151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154B8F-3230-42D4-B225-029785607B90}"/>
                </a:ext>
              </a:extLst>
            </p:cNvPr>
            <p:cNvSpPr txBox="1"/>
            <p:nvPr/>
          </p:nvSpPr>
          <p:spPr>
            <a:xfrm>
              <a:off x="2488799" y="1952412"/>
              <a:ext cx="507104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0.1 mi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CC9EFB-9D8E-408E-9DAF-B0234CB4B6B1}"/>
                </a:ext>
              </a:extLst>
            </p:cNvPr>
            <p:cNvSpPr txBox="1"/>
            <p:nvPr/>
          </p:nvSpPr>
          <p:spPr>
            <a:xfrm>
              <a:off x="3853974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93%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472FAC-071C-4EAE-8B96-7E3CA05E7F93}"/>
                </a:ext>
              </a:extLst>
            </p:cNvPr>
            <p:cNvSpPr txBox="1"/>
            <p:nvPr/>
          </p:nvSpPr>
          <p:spPr>
            <a:xfrm>
              <a:off x="3139043" y="1952412"/>
              <a:ext cx="394735" cy="2616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98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4839DE-F114-4C31-8FD7-4D7F53C15C2C}"/>
                </a:ext>
              </a:extLst>
            </p:cNvPr>
            <p:cNvSpPr txBox="1"/>
            <p:nvPr/>
          </p:nvSpPr>
          <p:spPr>
            <a:xfrm>
              <a:off x="598651" y="1960107"/>
              <a:ext cx="126784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Dell Valle:</a:t>
              </a:r>
              <a:endPara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pic>
        <p:nvPicPr>
          <p:cNvPr id="46" name="Picture 4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4BB402-460C-4C95-8027-B5041E24A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050" y="35560"/>
            <a:ext cx="469901" cy="80026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2D44E1-440A-44E4-9513-EC7CF36B23E4}"/>
              </a:ext>
            </a:extLst>
          </p:cNvPr>
          <p:cNvSpPr/>
          <p:nvPr/>
        </p:nvSpPr>
        <p:spPr>
          <a:xfrm>
            <a:off x="6931164" y="5064185"/>
            <a:ext cx="3072384" cy="3649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D2A3F"/>
                </a:solidFill>
              </a:rPr>
              <a:t>Let’s go!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6C8858-7778-44A3-BB18-19BFEEF791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310" y="1029335"/>
            <a:ext cx="2173574" cy="36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5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5709</TotalTime>
  <Words>1017</Words>
  <Application>Microsoft Office PowerPoint</Application>
  <PresentationFormat>Widescreen</PresentationFormat>
  <Paragraphs>235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Adelle</vt:lpstr>
      <vt:lpstr>Adelle SB</vt:lpstr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21</cp:revision>
  <dcterms:created xsi:type="dcterms:W3CDTF">2020-06-26T12:47:15Z</dcterms:created>
  <dcterms:modified xsi:type="dcterms:W3CDTF">2020-10-11T12:38:25Z</dcterms:modified>
</cp:coreProperties>
</file>